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3" r:id="rId4"/>
    <p:sldId id="258" r:id="rId5"/>
    <p:sldId id="259" r:id="rId6"/>
    <p:sldId id="260" r:id="rId7"/>
    <p:sldId id="265" r:id="rId8"/>
    <p:sldId id="261" r:id="rId9"/>
    <p:sldId id="262" r:id="rId10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PT Sans Narrow" panose="020F0502020204030204" pitchFamily="34" charset="0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Medium" panose="02000000000000000000" pitchFamily="2" charset="0"/>
      <p:regular r:id="rId22"/>
      <p:bold r:id="rId23"/>
      <p:italic r:id="rId24"/>
      <p:boldItalic r:id="rId25"/>
    </p:embeddedFont>
    <p:embeddedFont>
      <p:font typeface="Roboto Thin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3BptT8RL6+nS8AAG4tCI20AxJ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6A"/>
    <a:srgbClr val="9DD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02" d="100"/>
          <a:sy n="102" d="100"/>
        </p:scale>
        <p:origin x="89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B02E3-0377-46EE-99B8-3081A0E7AC8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7B5F67F-3264-4B88-9AAB-9552D3917736}">
      <dgm:prSet phldrT="[Text]" custT="1"/>
      <dgm:spPr>
        <a:solidFill>
          <a:srgbClr val="00B16A"/>
        </a:solidFill>
      </dgm:spPr>
      <dgm:t>
        <a:bodyPr/>
        <a:lstStyle/>
        <a:p>
          <a:pPr algn="just">
            <a:lnSpc>
              <a:spcPct val="150000"/>
            </a:lnSpc>
            <a:buClr>
              <a:srgbClr val="646464"/>
            </a:buClr>
            <a:buSzPts val="1100"/>
            <a:buFont typeface="Calibri"/>
            <a:buChar char="●"/>
          </a:pPr>
          <a:r>
            <a:rPr lang="en-US" sz="105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19 African countries </a:t>
          </a:r>
          <a:r>
            <a:rPr lang="en-US" sz="105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hold a total of </a:t>
          </a:r>
          <a:r>
            <a:rPr lang="en-US" sz="105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91 Eurobonds</a:t>
          </a:r>
          <a:r>
            <a:rPr lang="en-US" sz="105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, with a combined face value of </a:t>
          </a:r>
          <a:r>
            <a:rPr lang="en-US" sz="105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US$111 billion</a:t>
          </a:r>
          <a:r>
            <a:rPr lang="en-US" sz="105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.</a:t>
          </a:r>
          <a:endParaRPr lang="en-GB" sz="1050" dirty="0">
            <a:solidFill>
              <a:schemeClr val="bg1"/>
            </a:solidFill>
          </a:endParaRPr>
        </a:p>
      </dgm:t>
    </dgm:pt>
    <dgm:pt modelId="{F039655C-8C28-4149-952E-03EB238FBEBC}" type="parTrans" cxnId="{9311CEBC-8264-4131-B620-0353E806C76B}">
      <dgm:prSet/>
      <dgm:spPr/>
      <dgm:t>
        <a:bodyPr/>
        <a:lstStyle/>
        <a:p>
          <a:pPr algn="just">
            <a:lnSpc>
              <a:spcPct val="150000"/>
            </a:lnSpc>
          </a:pPr>
          <a:endParaRPr lang="en-GB" sz="1000">
            <a:solidFill>
              <a:schemeClr val="bg1"/>
            </a:solidFill>
          </a:endParaRPr>
        </a:p>
      </dgm:t>
    </dgm:pt>
    <dgm:pt modelId="{C5431A3D-0A22-49C9-BFE9-B8E8A6784255}" type="sibTrans" cxnId="{9311CEBC-8264-4131-B620-0353E806C76B}">
      <dgm:prSet/>
      <dgm:spPr/>
      <dgm:t>
        <a:bodyPr/>
        <a:lstStyle/>
        <a:p>
          <a:pPr algn="just">
            <a:lnSpc>
              <a:spcPct val="150000"/>
            </a:lnSpc>
          </a:pPr>
          <a:endParaRPr lang="en-GB" sz="1000">
            <a:solidFill>
              <a:schemeClr val="bg1"/>
            </a:solidFill>
          </a:endParaRPr>
        </a:p>
      </dgm:t>
    </dgm:pt>
    <dgm:pt modelId="{D9950545-F739-48E5-95B7-4681F251AE75}">
      <dgm:prSet phldrT="[Text]" custT="1"/>
      <dgm:spPr>
        <a:solidFill>
          <a:srgbClr val="00B16A"/>
        </a:solidFill>
      </dgm:spPr>
      <dgm:t>
        <a:bodyPr/>
        <a:lstStyle/>
        <a:p>
          <a:pPr algn="just">
            <a:lnSpc>
              <a:spcPct val="150000"/>
            </a:lnSpc>
            <a:buClr>
              <a:srgbClr val="646464"/>
            </a:buClr>
            <a:buSzPts val="1100"/>
            <a:buFont typeface="Calibri"/>
            <a:buChar char="●"/>
          </a:pPr>
          <a:r>
            <a:rPr lang="en-US" sz="105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Just </a:t>
          </a:r>
          <a:r>
            <a:rPr lang="en-US" sz="105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five countries </a:t>
          </a:r>
          <a:r>
            <a:rPr lang="en-US" sz="105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(Egypt, Nigeria, South Africa, Ghana, Angola), </a:t>
          </a:r>
          <a:r>
            <a:rPr lang="en-US" sz="105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hold 65.93% </a:t>
          </a:r>
          <a:r>
            <a:rPr lang="en-US" sz="105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of the bonds and represent </a:t>
          </a:r>
          <a:r>
            <a:rPr lang="en-US" sz="105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71.1%</a:t>
          </a:r>
          <a:r>
            <a:rPr lang="en-US" sz="105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of the face value.</a:t>
          </a:r>
          <a:endParaRPr lang="en-GB" sz="1050" dirty="0">
            <a:solidFill>
              <a:schemeClr val="bg1"/>
            </a:solidFill>
          </a:endParaRPr>
        </a:p>
      </dgm:t>
    </dgm:pt>
    <dgm:pt modelId="{29B64594-353F-419E-92C1-0C61F00FE6B4}" type="parTrans" cxnId="{E2A99145-B138-4841-BE8C-7C005080C921}">
      <dgm:prSet/>
      <dgm:spPr/>
      <dgm:t>
        <a:bodyPr/>
        <a:lstStyle/>
        <a:p>
          <a:pPr algn="just">
            <a:lnSpc>
              <a:spcPct val="150000"/>
            </a:lnSpc>
          </a:pPr>
          <a:endParaRPr lang="en-GB" sz="1000">
            <a:solidFill>
              <a:schemeClr val="bg1"/>
            </a:solidFill>
          </a:endParaRPr>
        </a:p>
      </dgm:t>
    </dgm:pt>
    <dgm:pt modelId="{02CB0A9E-707B-4068-8716-3AE60CABE77C}" type="sibTrans" cxnId="{E2A99145-B138-4841-BE8C-7C005080C921}">
      <dgm:prSet/>
      <dgm:spPr/>
      <dgm:t>
        <a:bodyPr/>
        <a:lstStyle/>
        <a:p>
          <a:pPr algn="just">
            <a:lnSpc>
              <a:spcPct val="150000"/>
            </a:lnSpc>
          </a:pPr>
          <a:endParaRPr lang="en-GB" sz="1000">
            <a:solidFill>
              <a:schemeClr val="bg1"/>
            </a:solidFill>
          </a:endParaRPr>
        </a:p>
      </dgm:t>
    </dgm:pt>
    <dgm:pt modelId="{AF558E56-5A65-4DEB-9CB8-AAF134DDCB0C}">
      <dgm:prSet phldrT="[Text]" custT="1"/>
      <dgm:spPr>
        <a:solidFill>
          <a:srgbClr val="00B16A"/>
        </a:solidFill>
      </dgm:spPr>
      <dgm:t>
        <a:bodyPr/>
        <a:lstStyle/>
        <a:p>
          <a:pPr algn="just">
            <a:lnSpc>
              <a:spcPct val="150000"/>
            </a:lnSpc>
            <a:buClr>
              <a:srgbClr val="646464"/>
            </a:buClr>
            <a:buSzPts val="1100"/>
            <a:buFont typeface="Calibri"/>
            <a:buChar char="●"/>
          </a:pPr>
          <a:r>
            <a:rPr lang="en-US" sz="1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The Eurobond-debt to GDP ratios vary significantly from 0.87% (Ethiopia) to 25% Gabon (25%), Ghana (24%), and Angola (19%) having the highest relative burdens.</a:t>
          </a:r>
          <a:endParaRPr lang="en-GB" sz="1000" dirty="0">
            <a:solidFill>
              <a:schemeClr val="bg1"/>
            </a:solidFill>
          </a:endParaRPr>
        </a:p>
      </dgm:t>
    </dgm:pt>
    <dgm:pt modelId="{E8F5055E-5C32-4A5F-AD50-8126C324D9DB}" type="parTrans" cxnId="{034078A4-969F-4D1D-91C3-B6006A6EB852}">
      <dgm:prSet/>
      <dgm:spPr/>
      <dgm:t>
        <a:bodyPr/>
        <a:lstStyle/>
        <a:p>
          <a:pPr algn="just">
            <a:lnSpc>
              <a:spcPct val="150000"/>
            </a:lnSpc>
          </a:pPr>
          <a:endParaRPr lang="en-GB" sz="1000">
            <a:solidFill>
              <a:schemeClr val="bg1"/>
            </a:solidFill>
          </a:endParaRPr>
        </a:p>
      </dgm:t>
    </dgm:pt>
    <dgm:pt modelId="{F0BCDEFE-A512-428B-9C07-D05CB03D234C}" type="sibTrans" cxnId="{034078A4-969F-4D1D-91C3-B6006A6EB852}">
      <dgm:prSet/>
      <dgm:spPr/>
      <dgm:t>
        <a:bodyPr/>
        <a:lstStyle/>
        <a:p>
          <a:pPr algn="just">
            <a:lnSpc>
              <a:spcPct val="150000"/>
            </a:lnSpc>
          </a:pPr>
          <a:endParaRPr lang="en-GB" sz="1000">
            <a:solidFill>
              <a:schemeClr val="bg1"/>
            </a:solidFill>
          </a:endParaRPr>
        </a:p>
      </dgm:t>
    </dgm:pt>
    <dgm:pt modelId="{3DDB70C6-C05D-4967-855B-5277977E952A}">
      <dgm:prSet phldrT="[Text]" custT="1"/>
      <dgm:spPr>
        <a:solidFill>
          <a:srgbClr val="00B16A"/>
        </a:solidFill>
      </dgm:spPr>
      <dgm:t>
        <a:bodyPr/>
        <a:lstStyle/>
        <a:p>
          <a:pPr algn="just">
            <a:lnSpc>
              <a:spcPct val="150000"/>
            </a:lnSpc>
            <a:buClr>
              <a:srgbClr val="646464"/>
            </a:buClr>
            <a:buSzPts val="1100"/>
            <a:buFont typeface="Calibri"/>
            <a:buChar char="●"/>
          </a:pPr>
          <a:r>
            <a:rPr lang="en-US" sz="105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Repayments are expected to present the greatest fiscal strain between 2024-2028</a:t>
          </a:r>
          <a:endParaRPr lang="en-GB" sz="1050" dirty="0">
            <a:solidFill>
              <a:schemeClr val="bg1"/>
            </a:solidFill>
          </a:endParaRPr>
        </a:p>
      </dgm:t>
    </dgm:pt>
    <dgm:pt modelId="{AE7CE9D6-2B81-47B2-85EE-D44D97313E04}" type="parTrans" cxnId="{05911F6D-3631-4DE4-8976-6EB597B4D66B}">
      <dgm:prSet/>
      <dgm:spPr/>
      <dgm:t>
        <a:bodyPr/>
        <a:lstStyle/>
        <a:p>
          <a:pPr algn="just">
            <a:lnSpc>
              <a:spcPct val="150000"/>
            </a:lnSpc>
          </a:pPr>
          <a:endParaRPr lang="en-GB" sz="1000">
            <a:solidFill>
              <a:schemeClr val="bg1"/>
            </a:solidFill>
          </a:endParaRPr>
        </a:p>
      </dgm:t>
    </dgm:pt>
    <dgm:pt modelId="{4C1B3E55-E3C9-4C3E-A6F5-305E91ACAA9F}" type="sibTrans" cxnId="{05911F6D-3631-4DE4-8976-6EB597B4D66B}">
      <dgm:prSet/>
      <dgm:spPr/>
      <dgm:t>
        <a:bodyPr/>
        <a:lstStyle/>
        <a:p>
          <a:pPr algn="just">
            <a:lnSpc>
              <a:spcPct val="150000"/>
            </a:lnSpc>
          </a:pPr>
          <a:endParaRPr lang="en-GB" sz="1000">
            <a:solidFill>
              <a:schemeClr val="bg1"/>
            </a:solidFill>
          </a:endParaRPr>
        </a:p>
      </dgm:t>
    </dgm:pt>
    <dgm:pt modelId="{20B5AB82-D738-4210-ADCC-C5125E2CF0BE}">
      <dgm:prSet phldrT="[Text]" custT="1"/>
      <dgm:spPr>
        <a:solidFill>
          <a:srgbClr val="00B16A"/>
        </a:solidFill>
      </dgm:spPr>
      <dgm:t>
        <a:bodyPr/>
        <a:lstStyle/>
        <a:p>
          <a:pPr algn="just">
            <a:lnSpc>
              <a:spcPct val="150000"/>
            </a:lnSpc>
            <a:buClr>
              <a:srgbClr val="646464"/>
            </a:buClr>
            <a:buSzPts val="1100"/>
            <a:buFont typeface="Calibri"/>
            <a:buChar char="●"/>
          </a:pPr>
          <a:r>
            <a:rPr lang="en-US" sz="105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Cost of issuing Eurobonds accentuated by an Africa Risk Premium (2.9  percentage points) in their borrowing costs compared to other regions.</a:t>
          </a:r>
          <a:endParaRPr lang="en-GB" sz="1050" dirty="0">
            <a:solidFill>
              <a:schemeClr val="bg1"/>
            </a:solidFill>
          </a:endParaRPr>
        </a:p>
      </dgm:t>
    </dgm:pt>
    <dgm:pt modelId="{81948D75-772E-4D41-AB3B-281AE602155C}" type="parTrans" cxnId="{5C0880D5-D5BA-46D6-9DB7-252292274E0B}">
      <dgm:prSet/>
      <dgm:spPr/>
      <dgm:t>
        <a:bodyPr/>
        <a:lstStyle/>
        <a:p>
          <a:pPr algn="just">
            <a:lnSpc>
              <a:spcPct val="150000"/>
            </a:lnSpc>
          </a:pPr>
          <a:endParaRPr lang="en-GB" sz="1000">
            <a:solidFill>
              <a:schemeClr val="bg1"/>
            </a:solidFill>
          </a:endParaRPr>
        </a:p>
      </dgm:t>
    </dgm:pt>
    <dgm:pt modelId="{D221DA1A-552C-4D47-8052-6DC50C5CA75F}" type="sibTrans" cxnId="{5C0880D5-D5BA-46D6-9DB7-252292274E0B}">
      <dgm:prSet/>
      <dgm:spPr/>
      <dgm:t>
        <a:bodyPr/>
        <a:lstStyle/>
        <a:p>
          <a:pPr algn="just">
            <a:lnSpc>
              <a:spcPct val="150000"/>
            </a:lnSpc>
          </a:pPr>
          <a:endParaRPr lang="en-GB" sz="1000">
            <a:solidFill>
              <a:schemeClr val="bg1"/>
            </a:solidFill>
          </a:endParaRPr>
        </a:p>
      </dgm:t>
    </dgm:pt>
    <dgm:pt modelId="{1FFFE36F-200F-4371-8634-ED253C84D98F}" type="pres">
      <dgm:prSet presAssocID="{D47B02E3-0377-46EE-99B8-3081A0E7AC89}" presName="linearFlow" presStyleCnt="0">
        <dgm:presLayoutVars>
          <dgm:dir/>
          <dgm:resizeHandles val="exact"/>
        </dgm:presLayoutVars>
      </dgm:prSet>
      <dgm:spPr/>
    </dgm:pt>
    <dgm:pt modelId="{39AC618F-1627-4A59-BBBB-21B66939D0C1}" type="pres">
      <dgm:prSet presAssocID="{27B5F67F-3264-4B88-9AAB-9552D3917736}" presName="composite" presStyleCnt="0"/>
      <dgm:spPr/>
    </dgm:pt>
    <dgm:pt modelId="{4F1CBA4C-B595-479F-B54E-1A3A3F36A340}" type="pres">
      <dgm:prSet presAssocID="{27B5F67F-3264-4B88-9AAB-9552D3917736}" presName="imgShp" presStyleLbl="fgImgPlace1" presStyleIdx="0" presStyleCnt="5"/>
      <dgm:spPr>
        <a:solidFill>
          <a:srgbClr val="00B16A"/>
        </a:solidFill>
      </dgm:spPr>
    </dgm:pt>
    <dgm:pt modelId="{C8FB9144-E432-4803-9538-7C989EF999FC}" type="pres">
      <dgm:prSet presAssocID="{27B5F67F-3264-4B88-9AAB-9552D3917736}" presName="txShp" presStyleLbl="node1" presStyleIdx="0" presStyleCnt="5">
        <dgm:presLayoutVars>
          <dgm:bulletEnabled val="1"/>
        </dgm:presLayoutVars>
      </dgm:prSet>
      <dgm:spPr/>
    </dgm:pt>
    <dgm:pt modelId="{6B082C70-BAAD-433F-A019-1BEBBF68CB60}" type="pres">
      <dgm:prSet presAssocID="{C5431A3D-0A22-49C9-BFE9-B8E8A6784255}" presName="spacing" presStyleCnt="0"/>
      <dgm:spPr/>
    </dgm:pt>
    <dgm:pt modelId="{4757A5C3-64C1-4F17-BD12-54677BF818D9}" type="pres">
      <dgm:prSet presAssocID="{D9950545-F739-48E5-95B7-4681F251AE75}" presName="composite" presStyleCnt="0"/>
      <dgm:spPr/>
    </dgm:pt>
    <dgm:pt modelId="{3A6957E3-59EC-49AE-AD9D-CF5B8129E44C}" type="pres">
      <dgm:prSet presAssocID="{D9950545-F739-48E5-95B7-4681F251AE75}" presName="imgShp" presStyleLbl="fgImgPlace1" presStyleIdx="1" presStyleCnt="5"/>
      <dgm:spPr>
        <a:solidFill>
          <a:srgbClr val="00B16A"/>
        </a:solidFill>
      </dgm:spPr>
    </dgm:pt>
    <dgm:pt modelId="{F35BD13E-F580-4D3C-9167-67E8827B5621}" type="pres">
      <dgm:prSet presAssocID="{D9950545-F739-48E5-95B7-4681F251AE75}" presName="txShp" presStyleLbl="node1" presStyleIdx="1" presStyleCnt="5">
        <dgm:presLayoutVars>
          <dgm:bulletEnabled val="1"/>
        </dgm:presLayoutVars>
      </dgm:prSet>
      <dgm:spPr/>
    </dgm:pt>
    <dgm:pt modelId="{26141DEA-C690-4713-9EDC-C91938222636}" type="pres">
      <dgm:prSet presAssocID="{02CB0A9E-707B-4068-8716-3AE60CABE77C}" presName="spacing" presStyleCnt="0"/>
      <dgm:spPr/>
    </dgm:pt>
    <dgm:pt modelId="{2E17C7B9-3296-460B-9B68-782A7C9D4BD1}" type="pres">
      <dgm:prSet presAssocID="{AF558E56-5A65-4DEB-9CB8-AAF134DDCB0C}" presName="composite" presStyleCnt="0"/>
      <dgm:spPr/>
    </dgm:pt>
    <dgm:pt modelId="{5F2B1537-7B8F-4188-8933-F6F4841B03D7}" type="pres">
      <dgm:prSet presAssocID="{AF558E56-5A65-4DEB-9CB8-AAF134DDCB0C}" presName="imgShp" presStyleLbl="fgImgPlace1" presStyleIdx="2" presStyleCnt="5"/>
      <dgm:spPr>
        <a:solidFill>
          <a:srgbClr val="00B16A"/>
        </a:solidFill>
      </dgm:spPr>
    </dgm:pt>
    <dgm:pt modelId="{F852D4A0-EAF2-4EAE-A520-D8C5AC81E22B}" type="pres">
      <dgm:prSet presAssocID="{AF558E56-5A65-4DEB-9CB8-AAF134DDCB0C}" presName="txShp" presStyleLbl="node1" presStyleIdx="2" presStyleCnt="5">
        <dgm:presLayoutVars>
          <dgm:bulletEnabled val="1"/>
        </dgm:presLayoutVars>
      </dgm:prSet>
      <dgm:spPr/>
    </dgm:pt>
    <dgm:pt modelId="{D95EA11F-6AE1-4786-A4C8-E8DBBBDCB328}" type="pres">
      <dgm:prSet presAssocID="{F0BCDEFE-A512-428B-9C07-D05CB03D234C}" presName="spacing" presStyleCnt="0"/>
      <dgm:spPr/>
    </dgm:pt>
    <dgm:pt modelId="{45866094-79B8-4E54-A031-3A23E32CAE29}" type="pres">
      <dgm:prSet presAssocID="{3DDB70C6-C05D-4967-855B-5277977E952A}" presName="composite" presStyleCnt="0"/>
      <dgm:spPr/>
    </dgm:pt>
    <dgm:pt modelId="{727AF672-C3F4-49A7-8E94-3B9B98401483}" type="pres">
      <dgm:prSet presAssocID="{3DDB70C6-C05D-4967-855B-5277977E952A}" presName="imgShp" presStyleLbl="fgImgPlace1" presStyleIdx="3" presStyleCnt="5"/>
      <dgm:spPr>
        <a:solidFill>
          <a:srgbClr val="00B16A"/>
        </a:solidFill>
      </dgm:spPr>
    </dgm:pt>
    <dgm:pt modelId="{E989E963-B10A-4FEE-8591-56839934C977}" type="pres">
      <dgm:prSet presAssocID="{3DDB70C6-C05D-4967-855B-5277977E952A}" presName="txShp" presStyleLbl="node1" presStyleIdx="3" presStyleCnt="5">
        <dgm:presLayoutVars>
          <dgm:bulletEnabled val="1"/>
        </dgm:presLayoutVars>
      </dgm:prSet>
      <dgm:spPr/>
    </dgm:pt>
    <dgm:pt modelId="{E9244809-916B-4F63-A91F-7FA098F7575E}" type="pres">
      <dgm:prSet presAssocID="{4C1B3E55-E3C9-4C3E-A6F5-305E91ACAA9F}" presName="spacing" presStyleCnt="0"/>
      <dgm:spPr/>
    </dgm:pt>
    <dgm:pt modelId="{DDF7FB12-B8CE-43D6-8881-A85714EE413D}" type="pres">
      <dgm:prSet presAssocID="{20B5AB82-D738-4210-ADCC-C5125E2CF0BE}" presName="composite" presStyleCnt="0"/>
      <dgm:spPr/>
    </dgm:pt>
    <dgm:pt modelId="{FBD00E13-6F1D-423D-A04B-A5639C094B21}" type="pres">
      <dgm:prSet presAssocID="{20B5AB82-D738-4210-ADCC-C5125E2CF0BE}" presName="imgShp" presStyleLbl="fgImgPlace1" presStyleIdx="4" presStyleCnt="5"/>
      <dgm:spPr>
        <a:solidFill>
          <a:srgbClr val="00B16A"/>
        </a:solidFill>
      </dgm:spPr>
    </dgm:pt>
    <dgm:pt modelId="{5657BA26-8664-42A9-ADEE-EFB703E30C56}" type="pres">
      <dgm:prSet presAssocID="{20B5AB82-D738-4210-ADCC-C5125E2CF0BE}" presName="txShp" presStyleLbl="node1" presStyleIdx="4" presStyleCnt="5">
        <dgm:presLayoutVars>
          <dgm:bulletEnabled val="1"/>
        </dgm:presLayoutVars>
      </dgm:prSet>
      <dgm:spPr/>
    </dgm:pt>
  </dgm:ptLst>
  <dgm:cxnLst>
    <dgm:cxn modelId="{DFC9D704-E71B-4545-9FCF-F9CCFF1AF35A}" type="presOf" srcId="{D9950545-F739-48E5-95B7-4681F251AE75}" destId="{F35BD13E-F580-4D3C-9167-67E8827B5621}" srcOrd="0" destOrd="0" presId="urn:microsoft.com/office/officeart/2005/8/layout/vList3"/>
    <dgm:cxn modelId="{0FE4212B-5E8A-4F2C-92FD-FDAEC124F511}" type="presOf" srcId="{27B5F67F-3264-4B88-9AAB-9552D3917736}" destId="{C8FB9144-E432-4803-9538-7C989EF999FC}" srcOrd="0" destOrd="0" presId="urn:microsoft.com/office/officeart/2005/8/layout/vList3"/>
    <dgm:cxn modelId="{7AD1FD60-D32C-49FC-8B71-5E1D485B93D8}" type="presOf" srcId="{AF558E56-5A65-4DEB-9CB8-AAF134DDCB0C}" destId="{F852D4A0-EAF2-4EAE-A520-D8C5AC81E22B}" srcOrd="0" destOrd="0" presId="urn:microsoft.com/office/officeart/2005/8/layout/vList3"/>
    <dgm:cxn modelId="{E2A99145-B138-4841-BE8C-7C005080C921}" srcId="{D47B02E3-0377-46EE-99B8-3081A0E7AC89}" destId="{D9950545-F739-48E5-95B7-4681F251AE75}" srcOrd="1" destOrd="0" parTransId="{29B64594-353F-419E-92C1-0C61F00FE6B4}" sibTransId="{02CB0A9E-707B-4068-8716-3AE60CABE77C}"/>
    <dgm:cxn modelId="{A81EF047-99E1-48A2-838A-171C5285DC92}" type="presOf" srcId="{D47B02E3-0377-46EE-99B8-3081A0E7AC89}" destId="{1FFFE36F-200F-4371-8634-ED253C84D98F}" srcOrd="0" destOrd="0" presId="urn:microsoft.com/office/officeart/2005/8/layout/vList3"/>
    <dgm:cxn modelId="{05911F6D-3631-4DE4-8976-6EB597B4D66B}" srcId="{D47B02E3-0377-46EE-99B8-3081A0E7AC89}" destId="{3DDB70C6-C05D-4967-855B-5277977E952A}" srcOrd="3" destOrd="0" parTransId="{AE7CE9D6-2B81-47B2-85EE-D44D97313E04}" sibTransId="{4C1B3E55-E3C9-4C3E-A6F5-305E91ACAA9F}"/>
    <dgm:cxn modelId="{2F359E95-E44F-4834-B411-0506CB8970F0}" type="presOf" srcId="{20B5AB82-D738-4210-ADCC-C5125E2CF0BE}" destId="{5657BA26-8664-42A9-ADEE-EFB703E30C56}" srcOrd="0" destOrd="0" presId="urn:microsoft.com/office/officeart/2005/8/layout/vList3"/>
    <dgm:cxn modelId="{034078A4-969F-4D1D-91C3-B6006A6EB852}" srcId="{D47B02E3-0377-46EE-99B8-3081A0E7AC89}" destId="{AF558E56-5A65-4DEB-9CB8-AAF134DDCB0C}" srcOrd="2" destOrd="0" parTransId="{E8F5055E-5C32-4A5F-AD50-8126C324D9DB}" sibTransId="{F0BCDEFE-A512-428B-9C07-D05CB03D234C}"/>
    <dgm:cxn modelId="{A9A150B3-A8E4-4184-BB37-BE1382BCAD83}" type="presOf" srcId="{3DDB70C6-C05D-4967-855B-5277977E952A}" destId="{E989E963-B10A-4FEE-8591-56839934C977}" srcOrd="0" destOrd="0" presId="urn:microsoft.com/office/officeart/2005/8/layout/vList3"/>
    <dgm:cxn modelId="{9311CEBC-8264-4131-B620-0353E806C76B}" srcId="{D47B02E3-0377-46EE-99B8-3081A0E7AC89}" destId="{27B5F67F-3264-4B88-9AAB-9552D3917736}" srcOrd="0" destOrd="0" parTransId="{F039655C-8C28-4149-952E-03EB238FBEBC}" sibTransId="{C5431A3D-0A22-49C9-BFE9-B8E8A6784255}"/>
    <dgm:cxn modelId="{5C0880D5-D5BA-46D6-9DB7-252292274E0B}" srcId="{D47B02E3-0377-46EE-99B8-3081A0E7AC89}" destId="{20B5AB82-D738-4210-ADCC-C5125E2CF0BE}" srcOrd="4" destOrd="0" parTransId="{81948D75-772E-4D41-AB3B-281AE602155C}" sibTransId="{D221DA1A-552C-4D47-8052-6DC50C5CA75F}"/>
    <dgm:cxn modelId="{B78BE764-226C-4639-ACFE-BF5B1AD1053B}" type="presParOf" srcId="{1FFFE36F-200F-4371-8634-ED253C84D98F}" destId="{39AC618F-1627-4A59-BBBB-21B66939D0C1}" srcOrd="0" destOrd="0" presId="urn:microsoft.com/office/officeart/2005/8/layout/vList3"/>
    <dgm:cxn modelId="{D3EE63C6-EFF0-4014-B14B-F367E8236B84}" type="presParOf" srcId="{39AC618F-1627-4A59-BBBB-21B66939D0C1}" destId="{4F1CBA4C-B595-479F-B54E-1A3A3F36A340}" srcOrd="0" destOrd="0" presId="urn:microsoft.com/office/officeart/2005/8/layout/vList3"/>
    <dgm:cxn modelId="{ACD663AB-31B0-453D-9EE0-4B4BF053A4D7}" type="presParOf" srcId="{39AC618F-1627-4A59-BBBB-21B66939D0C1}" destId="{C8FB9144-E432-4803-9538-7C989EF999FC}" srcOrd="1" destOrd="0" presId="urn:microsoft.com/office/officeart/2005/8/layout/vList3"/>
    <dgm:cxn modelId="{8F6320BA-6EBC-4DCD-80DA-888EBDE0F21C}" type="presParOf" srcId="{1FFFE36F-200F-4371-8634-ED253C84D98F}" destId="{6B082C70-BAAD-433F-A019-1BEBBF68CB60}" srcOrd="1" destOrd="0" presId="urn:microsoft.com/office/officeart/2005/8/layout/vList3"/>
    <dgm:cxn modelId="{98F603C7-42F7-4807-A434-163FE5E9DA2E}" type="presParOf" srcId="{1FFFE36F-200F-4371-8634-ED253C84D98F}" destId="{4757A5C3-64C1-4F17-BD12-54677BF818D9}" srcOrd="2" destOrd="0" presId="urn:microsoft.com/office/officeart/2005/8/layout/vList3"/>
    <dgm:cxn modelId="{F9C555AF-7AC5-41F8-B07E-DD0D7CE0B556}" type="presParOf" srcId="{4757A5C3-64C1-4F17-BD12-54677BF818D9}" destId="{3A6957E3-59EC-49AE-AD9D-CF5B8129E44C}" srcOrd="0" destOrd="0" presId="urn:microsoft.com/office/officeart/2005/8/layout/vList3"/>
    <dgm:cxn modelId="{BB28589E-43E2-4412-B40C-0AD41A790614}" type="presParOf" srcId="{4757A5C3-64C1-4F17-BD12-54677BF818D9}" destId="{F35BD13E-F580-4D3C-9167-67E8827B5621}" srcOrd="1" destOrd="0" presId="urn:microsoft.com/office/officeart/2005/8/layout/vList3"/>
    <dgm:cxn modelId="{737ACEB8-3BF4-41AE-A7AD-AD24A513D790}" type="presParOf" srcId="{1FFFE36F-200F-4371-8634-ED253C84D98F}" destId="{26141DEA-C690-4713-9EDC-C91938222636}" srcOrd="3" destOrd="0" presId="urn:microsoft.com/office/officeart/2005/8/layout/vList3"/>
    <dgm:cxn modelId="{EDA2632E-EA45-46AA-B017-1B168B6DEB5E}" type="presParOf" srcId="{1FFFE36F-200F-4371-8634-ED253C84D98F}" destId="{2E17C7B9-3296-460B-9B68-782A7C9D4BD1}" srcOrd="4" destOrd="0" presId="urn:microsoft.com/office/officeart/2005/8/layout/vList3"/>
    <dgm:cxn modelId="{A7FB17A0-6748-46BD-AE5A-2C8C9E2068B4}" type="presParOf" srcId="{2E17C7B9-3296-460B-9B68-782A7C9D4BD1}" destId="{5F2B1537-7B8F-4188-8933-F6F4841B03D7}" srcOrd="0" destOrd="0" presId="urn:microsoft.com/office/officeart/2005/8/layout/vList3"/>
    <dgm:cxn modelId="{5B61AFA0-68D7-4395-811F-3B3A0A6E2C99}" type="presParOf" srcId="{2E17C7B9-3296-460B-9B68-782A7C9D4BD1}" destId="{F852D4A0-EAF2-4EAE-A520-D8C5AC81E22B}" srcOrd="1" destOrd="0" presId="urn:microsoft.com/office/officeart/2005/8/layout/vList3"/>
    <dgm:cxn modelId="{E8EA0C7C-4CEE-4AA0-A0E0-AEA2B2A7A99F}" type="presParOf" srcId="{1FFFE36F-200F-4371-8634-ED253C84D98F}" destId="{D95EA11F-6AE1-4786-A4C8-E8DBBBDCB328}" srcOrd="5" destOrd="0" presId="urn:microsoft.com/office/officeart/2005/8/layout/vList3"/>
    <dgm:cxn modelId="{F26E1643-8F0E-476A-88FE-CA8DDA7A866E}" type="presParOf" srcId="{1FFFE36F-200F-4371-8634-ED253C84D98F}" destId="{45866094-79B8-4E54-A031-3A23E32CAE29}" srcOrd="6" destOrd="0" presId="urn:microsoft.com/office/officeart/2005/8/layout/vList3"/>
    <dgm:cxn modelId="{DC3F4108-C892-4E2A-86CB-7311CCDAFECD}" type="presParOf" srcId="{45866094-79B8-4E54-A031-3A23E32CAE29}" destId="{727AF672-C3F4-49A7-8E94-3B9B98401483}" srcOrd="0" destOrd="0" presId="urn:microsoft.com/office/officeart/2005/8/layout/vList3"/>
    <dgm:cxn modelId="{86D82332-CBD4-498E-93ED-0898951C22DB}" type="presParOf" srcId="{45866094-79B8-4E54-A031-3A23E32CAE29}" destId="{E989E963-B10A-4FEE-8591-56839934C977}" srcOrd="1" destOrd="0" presId="urn:microsoft.com/office/officeart/2005/8/layout/vList3"/>
    <dgm:cxn modelId="{F6D15BBC-1236-4013-9D20-3A3FF76B478C}" type="presParOf" srcId="{1FFFE36F-200F-4371-8634-ED253C84D98F}" destId="{E9244809-916B-4F63-A91F-7FA098F7575E}" srcOrd="7" destOrd="0" presId="urn:microsoft.com/office/officeart/2005/8/layout/vList3"/>
    <dgm:cxn modelId="{251862BA-9584-4F09-AC71-62AB429E57F9}" type="presParOf" srcId="{1FFFE36F-200F-4371-8634-ED253C84D98F}" destId="{DDF7FB12-B8CE-43D6-8881-A85714EE413D}" srcOrd="8" destOrd="0" presId="urn:microsoft.com/office/officeart/2005/8/layout/vList3"/>
    <dgm:cxn modelId="{157227EF-CB31-4488-BFB0-0F238B9A7EA0}" type="presParOf" srcId="{DDF7FB12-B8CE-43D6-8881-A85714EE413D}" destId="{FBD00E13-6F1D-423D-A04B-A5639C094B21}" srcOrd="0" destOrd="0" presId="urn:microsoft.com/office/officeart/2005/8/layout/vList3"/>
    <dgm:cxn modelId="{B831B8F0-2CCB-49F2-93E1-52A260CB5424}" type="presParOf" srcId="{DDF7FB12-B8CE-43D6-8881-A85714EE413D}" destId="{5657BA26-8664-42A9-ADEE-EFB703E30C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AEAA6-4B8A-41B7-B8F9-1676FD779E3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7D5AB9-BC91-4F0E-85C7-423F85BD17C3}">
      <dgm:prSet phldrT="[Text]" custT="1"/>
      <dgm:spPr>
        <a:solidFill>
          <a:srgbClr val="00B16A">
            <a:alpha val="50000"/>
          </a:srgbClr>
        </a:solidFill>
      </dgm:spPr>
      <dgm:t>
        <a:bodyPr/>
        <a:lstStyle/>
        <a:p>
          <a:r>
            <a:rPr lang="en-GB" sz="1100" dirty="0">
              <a:solidFill>
                <a:schemeClr val="bg2">
                  <a:lumMod val="50000"/>
                </a:schemeClr>
              </a:solidFill>
            </a:rPr>
            <a:t>14 countries owe between 0% - 9% of GDP</a:t>
          </a:r>
        </a:p>
      </dgm:t>
    </dgm:pt>
    <dgm:pt modelId="{9E512873-C963-4B4D-802D-B635CDDD948F}" type="parTrans" cxnId="{DB100A56-B532-481B-BE1E-EBCEF05D17DD}">
      <dgm:prSet/>
      <dgm:spPr/>
      <dgm:t>
        <a:bodyPr/>
        <a:lstStyle/>
        <a:p>
          <a:endParaRPr lang="en-GB" sz="1100"/>
        </a:p>
      </dgm:t>
    </dgm:pt>
    <dgm:pt modelId="{84843398-5203-479A-B427-C6964C14BCAD}" type="sibTrans" cxnId="{DB100A56-B532-481B-BE1E-EBCEF05D17DD}">
      <dgm:prSet/>
      <dgm:spPr/>
      <dgm:t>
        <a:bodyPr/>
        <a:lstStyle/>
        <a:p>
          <a:endParaRPr lang="en-GB" sz="1100"/>
        </a:p>
      </dgm:t>
    </dgm:pt>
    <dgm:pt modelId="{3EA0B870-DE0C-4B4C-B886-0164404E27B5}">
      <dgm:prSet phldrT="[Text]" custT="1"/>
      <dgm:spPr>
        <a:solidFill>
          <a:srgbClr val="00B16A">
            <a:alpha val="50000"/>
          </a:srgbClr>
        </a:solidFill>
      </dgm:spPr>
      <dgm:t>
        <a:bodyPr/>
        <a:lstStyle/>
        <a:p>
          <a:r>
            <a:rPr lang="en-GB" sz="1100" dirty="0">
              <a:solidFill>
                <a:schemeClr val="bg2">
                  <a:lumMod val="50000"/>
                </a:schemeClr>
              </a:solidFill>
            </a:rPr>
            <a:t>Three countries owe between 10% - 19% of GDP </a:t>
          </a:r>
        </a:p>
      </dgm:t>
    </dgm:pt>
    <dgm:pt modelId="{10F9FA00-8FC3-43F5-A9DF-4CFFB2988579}" type="parTrans" cxnId="{312A4B70-711C-415B-9DCD-9E652BFE3705}">
      <dgm:prSet/>
      <dgm:spPr/>
      <dgm:t>
        <a:bodyPr/>
        <a:lstStyle/>
        <a:p>
          <a:endParaRPr lang="en-GB" sz="1100"/>
        </a:p>
      </dgm:t>
    </dgm:pt>
    <dgm:pt modelId="{4874E185-B44E-4329-80FC-D80B63642CB2}" type="sibTrans" cxnId="{312A4B70-711C-415B-9DCD-9E652BFE3705}">
      <dgm:prSet/>
      <dgm:spPr/>
      <dgm:t>
        <a:bodyPr/>
        <a:lstStyle/>
        <a:p>
          <a:endParaRPr lang="en-GB" sz="1100"/>
        </a:p>
      </dgm:t>
    </dgm:pt>
    <dgm:pt modelId="{35155888-D144-43C4-8DE6-A3B7B7C3073D}">
      <dgm:prSet phldrT="[Text]" custT="1"/>
      <dgm:spPr>
        <a:solidFill>
          <a:srgbClr val="00B16A">
            <a:alpha val="50000"/>
          </a:srgbClr>
        </a:solidFill>
      </dgm:spPr>
      <dgm:t>
        <a:bodyPr/>
        <a:lstStyle/>
        <a:p>
          <a:r>
            <a:rPr lang="en-GB" sz="1100" dirty="0">
              <a:solidFill>
                <a:schemeClr val="bg2">
                  <a:lumMod val="50000"/>
                </a:schemeClr>
              </a:solidFill>
            </a:rPr>
            <a:t>Two countries owe over 20% of GDP</a:t>
          </a:r>
        </a:p>
      </dgm:t>
    </dgm:pt>
    <dgm:pt modelId="{D8DA55AF-AFB8-4042-A939-F3B655130337}" type="parTrans" cxnId="{1BEF70D5-EA61-4CB2-BB4B-1A00A4133ED2}">
      <dgm:prSet/>
      <dgm:spPr/>
      <dgm:t>
        <a:bodyPr/>
        <a:lstStyle/>
        <a:p>
          <a:endParaRPr lang="en-GB" sz="1100"/>
        </a:p>
      </dgm:t>
    </dgm:pt>
    <dgm:pt modelId="{E97FA52D-CBD5-45B4-84C9-C864364F7250}" type="sibTrans" cxnId="{1BEF70D5-EA61-4CB2-BB4B-1A00A4133ED2}">
      <dgm:prSet/>
      <dgm:spPr/>
      <dgm:t>
        <a:bodyPr/>
        <a:lstStyle/>
        <a:p>
          <a:endParaRPr lang="en-GB" sz="1100"/>
        </a:p>
      </dgm:t>
    </dgm:pt>
    <dgm:pt modelId="{D4291276-BCAB-4950-99BB-900619735BF8}" type="pres">
      <dgm:prSet presAssocID="{30EAEAA6-4B8A-41B7-B8F9-1676FD779E35}" presName="Name0" presStyleCnt="0">
        <dgm:presLayoutVars>
          <dgm:dir/>
          <dgm:resizeHandles val="exact"/>
        </dgm:presLayoutVars>
      </dgm:prSet>
      <dgm:spPr/>
    </dgm:pt>
    <dgm:pt modelId="{63C417A2-7663-44D5-A8A6-6882FAF86742}" type="pres">
      <dgm:prSet presAssocID="{107D5AB9-BC91-4F0E-85C7-423F85BD17C3}" presName="Name5" presStyleLbl="vennNode1" presStyleIdx="0" presStyleCnt="3">
        <dgm:presLayoutVars>
          <dgm:bulletEnabled val="1"/>
        </dgm:presLayoutVars>
      </dgm:prSet>
      <dgm:spPr/>
    </dgm:pt>
    <dgm:pt modelId="{52C56A2B-91DE-4D6D-A6FE-4BD74D323080}" type="pres">
      <dgm:prSet presAssocID="{84843398-5203-479A-B427-C6964C14BCAD}" presName="space" presStyleCnt="0"/>
      <dgm:spPr/>
    </dgm:pt>
    <dgm:pt modelId="{28095933-78CB-4B37-963A-56FF4D73E4B5}" type="pres">
      <dgm:prSet presAssocID="{3EA0B870-DE0C-4B4C-B886-0164404E27B5}" presName="Name5" presStyleLbl="vennNode1" presStyleIdx="1" presStyleCnt="3">
        <dgm:presLayoutVars>
          <dgm:bulletEnabled val="1"/>
        </dgm:presLayoutVars>
      </dgm:prSet>
      <dgm:spPr/>
    </dgm:pt>
    <dgm:pt modelId="{D2DFDE5D-2407-419A-BBB7-DE1F2C09B6DB}" type="pres">
      <dgm:prSet presAssocID="{4874E185-B44E-4329-80FC-D80B63642CB2}" presName="space" presStyleCnt="0"/>
      <dgm:spPr/>
    </dgm:pt>
    <dgm:pt modelId="{4D49427C-F12C-4843-90A4-726C448EC175}" type="pres">
      <dgm:prSet presAssocID="{35155888-D144-43C4-8DE6-A3B7B7C3073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312A4B70-711C-415B-9DCD-9E652BFE3705}" srcId="{30EAEAA6-4B8A-41B7-B8F9-1676FD779E35}" destId="{3EA0B870-DE0C-4B4C-B886-0164404E27B5}" srcOrd="1" destOrd="0" parTransId="{10F9FA00-8FC3-43F5-A9DF-4CFFB2988579}" sibTransId="{4874E185-B44E-4329-80FC-D80B63642CB2}"/>
    <dgm:cxn modelId="{DB100A56-B532-481B-BE1E-EBCEF05D17DD}" srcId="{30EAEAA6-4B8A-41B7-B8F9-1676FD779E35}" destId="{107D5AB9-BC91-4F0E-85C7-423F85BD17C3}" srcOrd="0" destOrd="0" parTransId="{9E512873-C963-4B4D-802D-B635CDDD948F}" sibTransId="{84843398-5203-479A-B427-C6964C14BCAD}"/>
    <dgm:cxn modelId="{ED534378-4B29-4581-A55D-A95F837573F7}" type="presOf" srcId="{107D5AB9-BC91-4F0E-85C7-423F85BD17C3}" destId="{63C417A2-7663-44D5-A8A6-6882FAF86742}" srcOrd="0" destOrd="0" presId="urn:microsoft.com/office/officeart/2005/8/layout/venn3"/>
    <dgm:cxn modelId="{E37C7593-ABDE-421F-8D08-25E1480B054F}" type="presOf" srcId="{35155888-D144-43C4-8DE6-A3B7B7C3073D}" destId="{4D49427C-F12C-4843-90A4-726C448EC175}" srcOrd="0" destOrd="0" presId="urn:microsoft.com/office/officeart/2005/8/layout/venn3"/>
    <dgm:cxn modelId="{005E5FA8-C05B-485F-8E38-405214B086BA}" type="presOf" srcId="{30EAEAA6-4B8A-41B7-B8F9-1676FD779E35}" destId="{D4291276-BCAB-4950-99BB-900619735BF8}" srcOrd="0" destOrd="0" presId="urn:microsoft.com/office/officeart/2005/8/layout/venn3"/>
    <dgm:cxn modelId="{1BEF70D5-EA61-4CB2-BB4B-1A00A4133ED2}" srcId="{30EAEAA6-4B8A-41B7-B8F9-1676FD779E35}" destId="{35155888-D144-43C4-8DE6-A3B7B7C3073D}" srcOrd="2" destOrd="0" parTransId="{D8DA55AF-AFB8-4042-A939-F3B655130337}" sibTransId="{E97FA52D-CBD5-45B4-84C9-C864364F7250}"/>
    <dgm:cxn modelId="{D8EA5AF0-1C80-4679-998F-4EA2D8AEB870}" type="presOf" srcId="{3EA0B870-DE0C-4B4C-B886-0164404E27B5}" destId="{28095933-78CB-4B37-963A-56FF4D73E4B5}" srcOrd="0" destOrd="0" presId="urn:microsoft.com/office/officeart/2005/8/layout/venn3"/>
    <dgm:cxn modelId="{9A8DBD44-1E48-45E3-A58E-E17D1CFB2800}" type="presParOf" srcId="{D4291276-BCAB-4950-99BB-900619735BF8}" destId="{63C417A2-7663-44D5-A8A6-6882FAF86742}" srcOrd="0" destOrd="0" presId="urn:microsoft.com/office/officeart/2005/8/layout/venn3"/>
    <dgm:cxn modelId="{E6AAD613-731F-4374-9446-48B4E89639EB}" type="presParOf" srcId="{D4291276-BCAB-4950-99BB-900619735BF8}" destId="{52C56A2B-91DE-4D6D-A6FE-4BD74D323080}" srcOrd="1" destOrd="0" presId="urn:microsoft.com/office/officeart/2005/8/layout/venn3"/>
    <dgm:cxn modelId="{A3AA40B5-98B9-4C8F-BE37-C61CC671BBD2}" type="presParOf" srcId="{D4291276-BCAB-4950-99BB-900619735BF8}" destId="{28095933-78CB-4B37-963A-56FF4D73E4B5}" srcOrd="2" destOrd="0" presId="urn:microsoft.com/office/officeart/2005/8/layout/venn3"/>
    <dgm:cxn modelId="{F2DDEE2F-856C-42BB-BFE7-50E5E543129B}" type="presParOf" srcId="{D4291276-BCAB-4950-99BB-900619735BF8}" destId="{D2DFDE5D-2407-419A-BBB7-DE1F2C09B6DB}" srcOrd="3" destOrd="0" presId="urn:microsoft.com/office/officeart/2005/8/layout/venn3"/>
    <dgm:cxn modelId="{55A77DB7-84C5-4081-994F-885715C2C398}" type="presParOf" srcId="{D4291276-BCAB-4950-99BB-900619735BF8}" destId="{4D49427C-F12C-4843-90A4-726C448EC17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EAEAA6-4B8A-41B7-B8F9-1676FD779E3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7D5AB9-BC91-4F0E-85C7-423F85BD17C3}">
      <dgm:prSet phldrT="[Text]" custT="1"/>
      <dgm:spPr>
        <a:solidFill>
          <a:srgbClr val="00B16A">
            <a:alpha val="50000"/>
          </a:srgbClr>
        </a:solidFill>
      </dgm:spPr>
      <dgm:t>
        <a:bodyPr/>
        <a:lstStyle/>
        <a:p>
          <a:r>
            <a:rPr lang="en-GB" sz="1100" dirty="0">
              <a:solidFill>
                <a:schemeClr val="bg2">
                  <a:lumMod val="50000"/>
                </a:schemeClr>
              </a:solidFill>
            </a:rPr>
            <a:t>12 countries have 0-3 years of fiscal strain</a:t>
          </a:r>
        </a:p>
      </dgm:t>
    </dgm:pt>
    <dgm:pt modelId="{9E512873-C963-4B4D-802D-B635CDDD948F}" type="parTrans" cxnId="{DB100A56-B532-481B-BE1E-EBCEF05D17DD}">
      <dgm:prSet/>
      <dgm:spPr/>
      <dgm:t>
        <a:bodyPr/>
        <a:lstStyle/>
        <a:p>
          <a:endParaRPr lang="en-GB" sz="1100"/>
        </a:p>
      </dgm:t>
    </dgm:pt>
    <dgm:pt modelId="{84843398-5203-479A-B427-C6964C14BCAD}" type="sibTrans" cxnId="{DB100A56-B532-481B-BE1E-EBCEF05D17DD}">
      <dgm:prSet/>
      <dgm:spPr/>
      <dgm:t>
        <a:bodyPr/>
        <a:lstStyle/>
        <a:p>
          <a:endParaRPr lang="en-GB" sz="1100"/>
        </a:p>
      </dgm:t>
    </dgm:pt>
    <dgm:pt modelId="{3EA0B870-DE0C-4B4C-B886-0164404E27B5}">
      <dgm:prSet phldrT="[Text]" custT="1"/>
      <dgm:spPr>
        <a:solidFill>
          <a:srgbClr val="00B16A">
            <a:alpha val="50000"/>
          </a:srgbClr>
        </a:solidFill>
      </dgm:spPr>
      <dgm:t>
        <a:bodyPr/>
        <a:lstStyle/>
        <a:p>
          <a:r>
            <a:rPr lang="en-GB" sz="1100" dirty="0">
              <a:solidFill>
                <a:schemeClr val="bg2">
                  <a:lumMod val="50000"/>
                </a:schemeClr>
              </a:solidFill>
            </a:rPr>
            <a:t>Five countries have 4-6 years of fiscal strain</a:t>
          </a:r>
        </a:p>
      </dgm:t>
    </dgm:pt>
    <dgm:pt modelId="{10F9FA00-8FC3-43F5-A9DF-4CFFB2988579}" type="parTrans" cxnId="{312A4B70-711C-415B-9DCD-9E652BFE3705}">
      <dgm:prSet/>
      <dgm:spPr/>
      <dgm:t>
        <a:bodyPr/>
        <a:lstStyle/>
        <a:p>
          <a:endParaRPr lang="en-GB" sz="1100"/>
        </a:p>
      </dgm:t>
    </dgm:pt>
    <dgm:pt modelId="{4874E185-B44E-4329-80FC-D80B63642CB2}" type="sibTrans" cxnId="{312A4B70-711C-415B-9DCD-9E652BFE3705}">
      <dgm:prSet/>
      <dgm:spPr/>
      <dgm:t>
        <a:bodyPr/>
        <a:lstStyle/>
        <a:p>
          <a:endParaRPr lang="en-GB" sz="1100"/>
        </a:p>
      </dgm:t>
    </dgm:pt>
    <dgm:pt modelId="{35155888-D144-43C4-8DE6-A3B7B7C3073D}">
      <dgm:prSet phldrT="[Text]" custT="1"/>
      <dgm:spPr>
        <a:solidFill>
          <a:srgbClr val="00B16A">
            <a:alpha val="50000"/>
          </a:srgbClr>
        </a:solidFill>
      </dgm:spPr>
      <dgm:t>
        <a:bodyPr/>
        <a:lstStyle/>
        <a:p>
          <a:r>
            <a:rPr lang="en-GB" sz="1100" dirty="0">
              <a:solidFill>
                <a:schemeClr val="bg2">
                  <a:lumMod val="50000"/>
                </a:schemeClr>
              </a:solidFill>
            </a:rPr>
            <a:t>Two countries have 7+ years of fiscal strain</a:t>
          </a:r>
        </a:p>
      </dgm:t>
    </dgm:pt>
    <dgm:pt modelId="{D8DA55AF-AFB8-4042-A939-F3B655130337}" type="parTrans" cxnId="{1BEF70D5-EA61-4CB2-BB4B-1A00A4133ED2}">
      <dgm:prSet/>
      <dgm:spPr/>
      <dgm:t>
        <a:bodyPr/>
        <a:lstStyle/>
        <a:p>
          <a:endParaRPr lang="en-GB" sz="1100"/>
        </a:p>
      </dgm:t>
    </dgm:pt>
    <dgm:pt modelId="{E97FA52D-CBD5-45B4-84C9-C864364F7250}" type="sibTrans" cxnId="{1BEF70D5-EA61-4CB2-BB4B-1A00A4133ED2}">
      <dgm:prSet/>
      <dgm:spPr/>
      <dgm:t>
        <a:bodyPr/>
        <a:lstStyle/>
        <a:p>
          <a:endParaRPr lang="en-GB" sz="1100"/>
        </a:p>
      </dgm:t>
    </dgm:pt>
    <dgm:pt modelId="{D4291276-BCAB-4950-99BB-900619735BF8}" type="pres">
      <dgm:prSet presAssocID="{30EAEAA6-4B8A-41B7-B8F9-1676FD779E35}" presName="Name0" presStyleCnt="0">
        <dgm:presLayoutVars>
          <dgm:dir/>
          <dgm:resizeHandles val="exact"/>
        </dgm:presLayoutVars>
      </dgm:prSet>
      <dgm:spPr/>
    </dgm:pt>
    <dgm:pt modelId="{63C417A2-7663-44D5-A8A6-6882FAF86742}" type="pres">
      <dgm:prSet presAssocID="{107D5AB9-BC91-4F0E-85C7-423F85BD17C3}" presName="Name5" presStyleLbl="vennNode1" presStyleIdx="0" presStyleCnt="3">
        <dgm:presLayoutVars>
          <dgm:bulletEnabled val="1"/>
        </dgm:presLayoutVars>
      </dgm:prSet>
      <dgm:spPr/>
    </dgm:pt>
    <dgm:pt modelId="{52C56A2B-91DE-4D6D-A6FE-4BD74D323080}" type="pres">
      <dgm:prSet presAssocID="{84843398-5203-479A-B427-C6964C14BCAD}" presName="space" presStyleCnt="0"/>
      <dgm:spPr/>
    </dgm:pt>
    <dgm:pt modelId="{28095933-78CB-4B37-963A-56FF4D73E4B5}" type="pres">
      <dgm:prSet presAssocID="{3EA0B870-DE0C-4B4C-B886-0164404E27B5}" presName="Name5" presStyleLbl="vennNode1" presStyleIdx="1" presStyleCnt="3">
        <dgm:presLayoutVars>
          <dgm:bulletEnabled val="1"/>
        </dgm:presLayoutVars>
      </dgm:prSet>
      <dgm:spPr/>
    </dgm:pt>
    <dgm:pt modelId="{D2DFDE5D-2407-419A-BBB7-DE1F2C09B6DB}" type="pres">
      <dgm:prSet presAssocID="{4874E185-B44E-4329-80FC-D80B63642CB2}" presName="space" presStyleCnt="0"/>
      <dgm:spPr/>
    </dgm:pt>
    <dgm:pt modelId="{4D49427C-F12C-4843-90A4-726C448EC175}" type="pres">
      <dgm:prSet presAssocID="{35155888-D144-43C4-8DE6-A3B7B7C3073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312A4B70-711C-415B-9DCD-9E652BFE3705}" srcId="{30EAEAA6-4B8A-41B7-B8F9-1676FD779E35}" destId="{3EA0B870-DE0C-4B4C-B886-0164404E27B5}" srcOrd="1" destOrd="0" parTransId="{10F9FA00-8FC3-43F5-A9DF-4CFFB2988579}" sibTransId="{4874E185-B44E-4329-80FC-D80B63642CB2}"/>
    <dgm:cxn modelId="{DB100A56-B532-481B-BE1E-EBCEF05D17DD}" srcId="{30EAEAA6-4B8A-41B7-B8F9-1676FD779E35}" destId="{107D5AB9-BC91-4F0E-85C7-423F85BD17C3}" srcOrd="0" destOrd="0" parTransId="{9E512873-C963-4B4D-802D-B635CDDD948F}" sibTransId="{84843398-5203-479A-B427-C6964C14BCAD}"/>
    <dgm:cxn modelId="{ED534378-4B29-4581-A55D-A95F837573F7}" type="presOf" srcId="{107D5AB9-BC91-4F0E-85C7-423F85BD17C3}" destId="{63C417A2-7663-44D5-A8A6-6882FAF86742}" srcOrd="0" destOrd="0" presId="urn:microsoft.com/office/officeart/2005/8/layout/venn3"/>
    <dgm:cxn modelId="{E37C7593-ABDE-421F-8D08-25E1480B054F}" type="presOf" srcId="{35155888-D144-43C4-8DE6-A3B7B7C3073D}" destId="{4D49427C-F12C-4843-90A4-726C448EC175}" srcOrd="0" destOrd="0" presId="urn:microsoft.com/office/officeart/2005/8/layout/venn3"/>
    <dgm:cxn modelId="{005E5FA8-C05B-485F-8E38-405214B086BA}" type="presOf" srcId="{30EAEAA6-4B8A-41B7-B8F9-1676FD779E35}" destId="{D4291276-BCAB-4950-99BB-900619735BF8}" srcOrd="0" destOrd="0" presId="urn:microsoft.com/office/officeart/2005/8/layout/venn3"/>
    <dgm:cxn modelId="{1BEF70D5-EA61-4CB2-BB4B-1A00A4133ED2}" srcId="{30EAEAA6-4B8A-41B7-B8F9-1676FD779E35}" destId="{35155888-D144-43C4-8DE6-A3B7B7C3073D}" srcOrd="2" destOrd="0" parTransId="{D8DA55AF-AFB8-4042-A939-F3B655130337}" sibTransId="{E97FA52D-CBD5-45B4-84C9-C864364F7250}"/>
    <dgm:cxn modelId="{D8EA5AF0-1C80-4679-998F-4EA2D8AEB870}" type="presOf" srcId="{3EA0B870-DE0C-4B4C-B886-0164404E27B5}" destId="{28095933-78CB-4B37-963A-56FF4D73E4B5}" srcOrd="0" destOrd="0" presId="urn:microsoft.com/office/officeart/2005/8/layout/venn3"/>
    <dgm:cxn modelId="{9A8DBD44-1E48-45E3-A58E-E17D1CFB2800}" type="presParOf" srcId="{D4291276-BCAB-4950-99BB-900619735BF8}" destId="{63C417A2-7663-44D5-A8A6-6882FAF86742}" srcOrd="0" destOrd="0" presId="urn:microsoft.com/office/officeart/2005/8/layout/venn3"/>
    <dgm:cxn modelId="{E6AAD613-731F-4374-9446-48B4E89639EB}" type="presParOf" srcId="{D4291276-BCAB-4950-99BB-900619735BF8}" destId="{52C56A2B-91DE-4D6D-A6FE-4BD74D323080}" srcOrd="1" destOrd="0" presId="urn:microsoft.com/office/officeart/2005/8/layout/venn3"/>
    <dgm:cxn modelId="{A3AA40B5-98B9-4C8F-BE37-C61CC671BBD2}" type="presParOf" srcId="{D4291276-BCAB-4950-99BB-900619735BF8}" destId="{28095933-78CB-4B37-963A-56FF4D73E4B5}" srcOrd="2" destOrd="0" presId="urn:microsoft.com/office/officeart/2005/8/layout/venn3"/>
    <dgm:cxn modelId="{F2DDEE2F-856C-42BB-BFE7-50E5E543129B}" type="presParOf" srcId="{D4291276-BCAB-4950-99BB-900619735BF8}" destId="{D2DFDE5D-2407-419A-BBB7-DE1F2C09B6DB}" srcOrd="3" destOrd="0" presId="urn:microsoft.com/office/officeart/2005/8/layout/venn3"/>
    <dgm:cxn modelId="{55A77DB7-84C5-4081-994F-885715C2C398}" type="presParOf" srcId="{D4291276-BCAB-4950-99BB-900619735BF8}" destId="{4D49427C-F12C-4843-90A4-726C448EC17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B9144-E432-4803-9538-7C989EF999FC}">
      <dsp:nvSpPr>
        <dsp:cNvPr id="0" name=""/>
        <dsp:cNvSpPr/>
      </dsp:nvSpPr>
      <dsp:spPr>
        <a:xfrm rot="10800000">
          <a:off x="1479222" y="263"/>
          <a:ext cx="5320665" cy="556221"/>
        </a:xfrm>
        <a:prstGeom prst="homePlate">
          <a:avLst/>
        </a:prstGeom>
        <a:solidFill>
          <a:srgbClr val="00B1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278" tIns="41910" rIns="78232" bIns="41910" numCol="1" spcCol="1270" anchor="ctr" anchorCtr="0">
          <a:noAutofit/>
        </a:bodyPr>
        <a:lstStyle/>
        <a:p>
          <a:pPr marL="0" lvl="0" indent="0" algn="just" defTabSz="466725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646464"/>
            </a:buClr>
            <a:buSzPts val="1100"/>
            <a:buFont typeface="Calibri"/>
            <a:buNone/>
          </a:pPr>
          <a:r>
            <a:rPr lang="en-US" sz="1050" b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19 African countries </a:t>
          </a:r>
          <a:r>
            <a:rPr lang="en-US" sz="105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hold a total of </a:t>
          </a:r>
          <a:r>
            <a:rPr lang="en-US" sz="1050" b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91 Eurobonds</a:t>
          </a:r>
          <a:r>
            <a:rPr lang="en-US" sz="105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, with a combined face value of </a:t>
          </a:r>
          <a:r>
            <a:rPr lang="en-US" sz="1050" b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US$111 billion</a:t>
          </a:r>
          <a:r>
            <a:rPr lang="en-US" sz="105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.</a:t>
          </a:r>
          <a:endParaRPr lang="en-GB" sz="1050" kern="1200" dirty="0">
            <a:solidFill>
              <a:schemeClr val="bg1"/>
            </a:solidFill>
          </a:endParaRPr>
        </a:p>
      </dsp:txBody>
      <dsp:txXfrm rot="10800000">
        <a:off x="1618277" y="263"/>
        <a:ext cx="5181610" cy="556221"/>
      </dsp:txXfrm>
    </dsp:sp>
    <dsp:sp modelId="{4F1CBA4C-B595-479F-B54E-1A3A3F36A340}">
      <dsp:nvSpPr>
        <dsp:cNvPr id="0" name=""/>
        <dsp:cNvSpPr/>
      </dsp:nvSpPr>
      <dsp:spPr>
        <a:xfrm>
          <a:off x="1201112" y="263"/>
          <a:ext cx="556221" cy="556221"/>
        </a:xfrm>
        <a:prstGeom prst="ellipse">
          <a:avLst/>
        </a:prstGeom>
        <a:solidFill>
          <a:srgbClr val="00B1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BD13E-F580-4D3C-9167-67E8827B5621}">
      <dsp:nvSpPr>
        <dsp:cNvPr id="0" name=""/>
        <dsp:cNvSpPr/>
      </dsp:nvSpPr>
      <dsp:spPr>
        <a:xfrm rot="10800000">
          <a:off x="1479222" y="722521"/>
          <a:ext cx="5320665" cy="556221"/>
        </a:xfrm>
        <a:prstGeom prst="homePlate">
          <a:avLst/>
        </a:prstGeom>
        <a:solidFill>
          <a:srgbClr val="00B1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278" tIns="41910" rIns="78232" bIns="41910" numCol="1" spcCol="1270" anchor="ctr" anchorCtr="0">
          <a:noAutofit/>
        </a:bodyPr>
        <a:lstStyle/>
        <a:p>
          <a:pPr marL="0" lvl="0" indent="0" algn="just" defTabSz="466725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646464"/>
            </a:buClr>
            <a:buSzPts val="1100"/>
            <a:buFont typeface="Calibri"/>
            <a:buNone/>
          </a:pPr>
          <a:r>
            <a:rPr lang="en-US" sz="105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Just </a:t>
          </a:r>
          <a:r>
            <a:rPr lang="en-US" sz="1050" b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five countries </a:t>
          </a:r>
          <a:r>
            <a:rPr lang="en-US" sz="105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(Egypt, Nigeria, South Africa, Ghana, Angola), </a:t>
          </a:r>
          <a:r>
            <a:rPr lang="en-US" sz="1050" b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hold 65.93% </a:t>
          </a:r>
          <a:r>
            <a:rPr lang="en-US" sz="105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of the bonds and represent </a:t>
          </a:r>
          <a:r>
            <a:rPr lang="en-US" sz="1050" b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71.1%</a:t>
          </a:r>
          <a:r>
            <a:rPr lang="en-US" sz="105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of the face value.</a:t>
          </a:r>
          <a:endParaRPr lang="en-GB" sz="1050" kern="1200" dirty="0">
            <a:solidFill>
              <a:schemeClr val="bg1"/>
            </a:solidFill>
          </a:endParaRPr>
        </a:p>
      </dsp:txBody>
      <dsp:txXfrm rot="10800000">
        <a:off x="1618277" y="722521"/>
        <a:ext cx="5181610" cy="556221"/>
      </dsp:txXfrm>
    </dsp:sp>
    <dsp:sp modelId="{3A6957E3-59EC-49AE-AD9D-CF5B8129E44C}">
      <dsp:nvSpPr>
        <dsp:cNvPr id="0" name=""/>
        <dsp:cNvSpPr/>
      </dsp:nvSpPr>
      <dsp:spPr>
        <a:xfrm>
          <a:off x="1201112" y="722521"/>
          <a:ext cx="556221" cy="556221"/>
        </a:xfrm>
        <a:prstGeom prst="ellipse">
          <a:avLst/>
        </a:prstGeom>
        <a:solidFill>
          <a:srgbClr val="00B1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2D4A0-EAF2-4EAE-A520-D8C5AC81E22B}">
      <dsp:nvSpPr>
        <dsp:cNvPr id="0" name=""/>
        <dsp:cNvSpPr/>
      </dsp:nvSpPr>
      <dsp:spPr>
        <a:xfrm rot="10800000">
          <a:off x="1479222" y="1444779"/>
          <a:ext cx="5320665" cy="556221"/>
        </a:xfrm>
        <a:prstGeom prst="homePlate">
          <a:avLst/>
        </a:prstGeom>
        <a:solidFill>
          <a:srgbClr val="00B1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278" tIns="38100" rIns="71120" bIns="38100" numCol="1" spcCol="1270" anchor="ctr" anchorCtr="0">
          <a:noAutofit/>
        </a:bodyPr>
        <a:lstStyle/>
        <a:p>
          <a:pPr marL="0" lvl="0" indent="0" algn="just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646464"/>
            </a:buClr>
            <a:buSzPts val="1100"/>
            <a:buFont typeface="Calibri"/>
            <a:buNone/>
          </a:pPr>
          <a:r>
            <a:rPr lang="en-US" sz="100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The Eurobond-debt to GDP ratios vary significantly from 0.87% (Ethiopia) to 25% Gabon (25%), Ghana (24%), and Angola (19%) having the highest relative burdens.</a:t>
          </a:r>
          <a:endParaRPr lang="en-GB" sz="1000" kern="1200" dirty="0">
            <a:solidFill>
              <a:schemeClr val="bg1"/>
            </a:solidFill>
          </a:endParaRPr>
        </a:p>
      </dsp:txBody>
      <dsp:txXfrm rot="10800000">
        <a:off x="1618277" y="1444779"/>
        <a:ext cx="5181610" cy="556221"/>
      </dsp:txXfrm>
    </dsp:sp>
    <dsp:sp modelId="{5F2B1537-7B8F-4188-8933-F6F4841B03D7}">
      <dsp:nvSpPr>
        <dsp:cNvPr id="0" name=""/>
        <dsp:cNvSpPr/>
      </dsp:nvSpPr>
      <dsp:spPr>
        <a:xfrm>
          <a:off x="1201112" y="1444779"/>
          <a:ext cx="556221" cy="556221"/>
        </a:xfrm>
        <a:prstGeom prst="ellipse">
          <a:avLst/>
        </a:prstGeom>
        <a:solidFill>
          <a:srgbClr val="00B1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9E963-B10A-4FEE-8591-56839934C977}">
      <dsp:nvSpPr>
        <dsp:cNvPr id="0" name=""/>
        <dsp:cNvSpPr/>
      </dsp:nvSpPr>
      <dsp:spPr>
        <a:xfrm rot="10800000">
          <a:off x="1479222" y="2167037"/>
          <a:ext cx="5320665" cy="556221"/>
        </a:xfrm>
        <a:prstGeom prst="homePlate">
          <a:avLst/>
        </a:prstGeom>
        <a:solidFill>
          <a:srgbClr val="00B1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278" tIns="41910" rIns="78232" bIns="41910" numCol="1" spcCol="1270" anchor="ctr" anchorCtr="0">
          <a:noAutofit/>
        </a:bodyPr>
        <a:lstStyle/>
        <a:p>
          <a:pPr marL="0" lvl="0" indent="0" algn="just" defTabSz="466725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646464"/>
            </a:buClr>
            <a:buSzPts val="1100"/>
            <a:buFont typeface="Calibri"/>
            <a:buNone/>
          </a:pPr>
          <a:r>
            <a:rPr lang="en-US" sz="105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Repayments are expected to present the greatest fiscal strain between 2024-2028</a:t>
          </a:r>
          <a:endParaRPr lang="en-GB" sz="1050" kern="1200" dirty="0">
            <a:solidFill>
              <a:schemeClr val="bg1"/>
            </a:solidFill>
          </a:endParaRPr>
        </a:p>
      </dsp:txBody>
      <dsp:txXfrm rot="10800000">
        <a:off x="1618277" y="2167037"/>
        <a:ext cx="5181610" cy="556221"/>
      </dsp:txXfrm>
    </dsp:sp>
    <dsp:sp modelId="{727AF672-C3F4-49A7-8E94-3B9B98401483}">
      <dsp:nvSpPr>
        <dsp:cNvPr id="0" name=""/>
        <dsp:cNvSpPr/>
      </dsp:nvSpPr>
      <dsp:spPr>
        <a:xfrm>
          <a:off x="1201112" y="2167037"/>
          <a:ext cx="556221" cy="556221"/>
        </a:xfrm>
        <a:prstGeom prst="ellipse">
          <a:avLst/>
        </a:prstGeom>
        <a:solidFill>
          <a:srgbClr val="00B1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7BA26-8664-42A9-ADEE-EFB703E30C56}">
      <dsp:nvSpPr>
        <dsp:cNvPr id="0" name=""/>
        <dsp:cNvSpPr/>
      </dsp:nvSpPr>
      <dsp:spPr>
        <a:xfrm rot="10800000">
          <a:off x="1479222" y="2889296"/>
          <a:ext cx="5320665" cy="556221"/>
        </a:xfrm>
        <a:prstGeom prst="homePlate">
          <a:avLst/>
        </a:prstGeom>
        <a:solidFill>
          <a:srgbClr val="00B1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278" tIns="41910" rIns="78232" bIns="41910" numCol="1" spcCol="1270" anchor="ctr" anchorCtr="0">
          <a:noAutofit/>
        </a:bodyPr>
        <a:lstStyle/>
        <a:p>
          <a:pPr marL="0" lvl="0" indent="0" algn="just" defTabSz="466725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646464"/>
            </a:buClr>
            <a:buSzPts val="1100"/>
            <a:buFont typeface="Calibri"/>
            <a:buNone/>
          </a:pPr>
          <a:r>
            <a:rPr lang="en-US" sz="105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Cost of issuing Eurobonds accentuated by an Africa Risk Premium (2.9  percentage points) in their borrowing costs compared to other regions.</a:t>
          </a:r>
          <a:endParaRPr lang="en-GB" sz="1050" kern="1200" dirty="0">
            <a:solidFill>
              <a:schemeClr val="bg1"/>
            </a:solidFill>
          </a:endParaRPr>
        </a:p>
      </dsp:txBody>
      <dsp:txXfrm rot="10800000">
        <a:off x="1618277" y="2889296"/>
        <a:ext cx="5181610" cy="556221"/>
      </dsp:txXfrm>
    </dsp:sp>
    <dsp:sp modelId="{FBD00E13-6F1D-423D-A04B-A5639C094B21}">
      <dsp:nvSpPr>
        <dsp:cNvPr id="0" name=""/>
        <dsp:cNvSpPr/>
      </dsp:nvSpPr>
      <dsp:spPr>
        <a:xfrm>
          <a:off x="1201112" y="2889296"/>
          <a:ext cx="556221" cy="556221"/>
        </a:xfrm>
        <a:prstGeom prst="ellipse">
          <a:avLst/>
        </a:prstGeom>
        <a:solidFill>
          <a:srgbClr val="00B1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417A2-7663-44D5-A8A6-6882FAF86742}">
      <dsp:nvSpPr>
        <dsp:cNvPr id="0" name=""/>
        <dsp:cNvSpPr/>
      </dsp:nvSpPr>
      <dsp:spPr>
        <a:xfrm>
          <a:off x="1461" y="498613"/>
          <a:ext cx="1277962" cy="1277962"/>
        </a:xfrm>
        <a:prstGeom prst="ellipse">
          <a:avLst/>
        </a:prstGeom>
        <a:solidFill>
          <a:srgbClr val="00B16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331" tIns="13970" rIns="70331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2">
                  <a:lumMod val="50000"/>
                </a:schemeClr>
              </a:solidFill>
            </a:rPr>
            <a:t>14 countries owe between 0% - 9% of GDP</a:t>
          </a:r>
        </a:p>
      </dsp:txBody>
      <dsp:txXfrm>
        <a:off x="188614" y="685766"/>
        <a:ext cx="903656" cy="903656"/>
      </dsp:txXfrm>
    </dsp:sp>
    <dsp:sp modelId="{28095933-78CB-4B37-963A-56FF4D73E4B5}">
      <dsp:nvSpPr>
        <dsp:cNvPr id="0" name=""/>
        <dsp:cNvSpPr/>
      </dsp:nvSpPr>
      <dsp:spPr>
        <a:xfrm>
          <a:off x="1023831" y="498613"/>
          <a:ext cx="1277962" cy="1277962"/>
        </a:xfrm>
        <a:prstGeom prst="ellipse">
          <a:avLst/>
        </a:prstGeom>
        <a:solidFill>
          <a:srgbClr val="00B16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331" tIns="13970" rIns="70331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2">
                  <a:lumMod val="50000"/>
                </a:schemeClr>
              </a:solidFill>
            </a:rPr>
            <a:t>Three countries owe between 10% - 19% of GDP </a:t>
          </a:r>
        </a:p>
      </dsp:txBody>
      <dsp:txXfrm>
        <a:off x="1210984" y="685766"/>
        <a:ext cx="903656" cy="903656"/>
      </dsp:txXfrm>
    </dsp:sp>
    <dsp:sp modelId="{4D49427C-F12C-4843-90A4-726C448EC175}">
      <dsp:nvSpPr>
        <dsp:cNvPr id="0" name=""/>
        <dsp:cNvSpPr/>
      </dsp:nvSpPr>
      <dsp:spPr>
        <a:xfrm>
          <a:off x="2046201" y="498613"/>
          <a:ext cx="1277962" cy="1277962"/>
        </a:xfrm>
        <a:prstGeom prst="ellipse">
          <a:avLst/>
        </a:prstGeom>
        <a:solidFill>
          <a:srgbClr val="00B16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331" tIns="13970" rIns="70331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2">
                  <a:lumMod val="50000"/>
                </a:schemeClr>
              </a:solidFill>
            </a:rPr>
            <a:t>Two countries owe over 20% of GDP</a:t>
          </a:r>
        </a:p>
      </dsp:txBody>
      <dsp:txXfrm>
        <a:off x="2233354" y="685766"/>
        <a:ext cx="903656" cy="903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417A2-7663-44D5-A8A6-6882FAF86742}">
      <dsp:nvSpPr>
        <dsp:cNvPr id="0" name=""/>
        <dsp:cNvSpPr/>
      </dsp:nvSpPr>
      <dsp:spPr>
        <a:xfrm>
          <a:off x="1461" y="498613"/>
          <a:ext cx="1277962" cy="1277962"/>
        </a:xfrm>
        <a:prstGeom prst="ellipse">
          <a:avLst/>
        </a:prstGeom>
        <a:solidFill>
          <a:srgbClr val="00B16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331" tIns="13970" rIns="70331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2">
                  <a:lumMod val="50000"/>
                </a:schemeClr>
              </a:solidFill>
            </a:rPr>
            <a:t>12 countries have 0-3 years of fiscal strain</a:t>
          </a:r>
        </a:p>
      </dsp:txBody>
      <dsp:txXfrm>
        <a:off x="188614" y="685766"/>
        <a:ext cx="903656" cy="903656"/>
      </dsp:txXfrm>
    </dsp:sp>
    <dsp:sp modelId="{28095933-78CB-4B37-963A-56FF4D73E4B5}">
      <dsp:nvSpPr>
        <dsp:cNvPr id="0" name=""/>
        <dsp:cNvSpPr/>
      </dsp:nvSpPr>
      <dsp:spPr>
        <a:xfrm>
          <a:off x="1023831" y="498613"/>
          <a:ext cx="1277962" cy="1277962"/>
        </a:xfrm>
        <a:prstGeom prst="ellipse">
          <a:avLst/>
        </a:prstGeom>
        <a:solidFill>
          <a:srgbClr val="00B16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331" tIns="13970" rIns="70331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2">
                  <a:lumMod val="50000"/>
                </a:schemeClr>
              </a:solidFill>
            </a:rPr>
            <a:t>Five countries have 4-6 years of fiscal strain</a:t>
          </a:r>
        </a:p>
      </dsp:txBody>
      <dsp:txXfrm>
        <a:off x="1210984" y="685766"/>
        <a:ext cx="903656" cy="903656"/>
      </dsp:txXfrm>
    </dsp:sp>
    <dsp:sp modelId="{4D49427C-F12C-4843-90A4-726C448EC175}">
      <dsp:nvSpPr>
        <dsp:cNvPr id="0" name=""/>
        <dsp:cNvSpPr/>
      </dsp:nvSpPr>
      <dsp:spPr>
        <a:xfrm>
          <a:off x="2046201" y="498613"/>
          <a:ext cx="1277962" cy="1277962"/>
        </a:xfrm>
        <a:prstGeom prst="ellipse">
          <a:avLst/>
        </a:prstGeom>
        <a:solidFill>
          <a:srgbClr val="00B16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331" tIns="13970" rIns="70331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2">
                  <a:lumMod val="50000"/>
                </a:schemeClr>
              </a:solidFill>
            </a:rPr>
            <a:t>Two countries have 7+ years of fiscal strain</a:t>
          </a:r>
        </a:p>
      </dsp:txBody>
      <dsp:txXfrm>
        <a:off x="2233354" y="685766"/>
        <a:ext cx="903656" cy="903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85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463d7bf3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d463d7bf3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463d7bf3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d463d7bf3a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463d7bf3a_1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d463d7bf3a_1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463d7bf3a_1_3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d463d7bf3a_1_3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06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g2d463d7bf3a_1_3446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g2d463d7bf3a_1_3446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g2d463d7bf3a_1_3446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g2d463d7bf3a_1_3446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g2d463d7bf3a_1_3446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g2d463d7bf3a_1_3446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g2d463d7bf3a_1_344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g2d463d7bf3a_1_3446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g2d463d7bf3a_1_344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g2d463d7bf3a_1_3446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g2d463d7bf3a_1_34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463d7bf3a_1_349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2d463d7bf3a_1_3492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g2d463d7bf3a_1_3492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g2d463d7bf3a_1_34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463d7bf3a_1_34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d463d7bf3a_1_3458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g2d463d7bf3a_1_3458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d463d7bf3a_1_34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d463d7bf3a_1_346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g2d463d7bf3a_1_34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d463d7bf3a_1_346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g2d463d7bf3a_1_34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d463d7bf3a_1_34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2d463d7bf3a_1_346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g2d463d7bf3a_1_346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g2d463d7bf3a_1_34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d463d7bf3a_1_34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2d463d7bf3a_1_34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d463d7bf3a_1_347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g2d463d7bf3a_1_347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g2d463d7bf3a_1_34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d463d7bf3a_1_347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2d463d7bf3a_1_34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d463d7bf3a_1_348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g2d463d7bf3a_1_348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g2d463d7bf3a_1_3482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g2d463d7bf3a_1_3482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g2d463d7bf3a_1_348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2d463d7bf3a_1_34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d463d7bf3a_1_3489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g2d463d7bf3a_1_34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d463d7bf3a_1_34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g2d463d7bf3a_1_344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g2d463d7bf3a_1_34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0.svg"/><Relationship Id="rId5" Type="http://schemas.openxmlformats.org/officeDocument/2006/relationships/diagramData" Target="../diagrams/data3.xml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lients@developmentreimagined.com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4A63759-DAC1-E137-2BEB-3ADD63BC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920250" y="1719387"/>
            <a:ext cx="7303500" cy="1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370"/>
              <a:buNone/>
            </a:pPr>
            <a:r>
              <a:rPr lang="en" sz="4000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</a:rPr>
              <a:t>AFRICA AND EUROBOND-ING</a:t>
            </a:r>
            <a:br>
              <a:rPr lang="en" sz="4000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4000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</a:rPr>
              <a:t>Trends, Challenges and Way Forward</a:t>
            </a:r>
            <a:endParaRPr sz="4000" dirty="0">
              <a:solidFill>
                <a:srgbClr val="1267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74;p2">
            <a:extLst>
              <a:ext uri="{FF2B5EF4-FFF2-40B4-BE49-F238E27FC236}">
                <a16:creationId xmlns:a16="http://schemas.microsoft.com/office/drawing/2014/main" id="{BE3003B0-0586-95C0-6ED5-CAE1CAB93B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1781" y="167516"/>
            <a:ext cx="1865116" cy="133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62E09-8470-C5C4-F527-A31BF39C828D}"/>
              </a:ext>
            </a:extLst>
          </p:cNvPr>
          <p:cNvCxnSpPr>
            <a:cxnSpLocks/>
          </p:cNvCxnSpPr>
          <p:nvPr/>
        </p:nvCxnSpPr>
        <p:spPr>
          <a:xfrm>
            <a:off x="3630478" y="2571750"/>
            <a:ext cx="1883044" cy="0"/>
          </a:xfrm>
          <a:prstGeom prst="line">
            <a:avLst/>
          </a:prstGeom>
          <a:ln w="25400">
            <a:solidFill>
              <a:srgbClr val="00B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66;p1">
            <a:extLst>
              <a:ext uri="{FF2B5EF4-FFF2-40B4-BE49-F238E27FC236}">
                <a16:creationId xmlns:a16="http://schemas.microsoft.com/office/drawing/2014/main" id="{61E2346F-60DB-49D0-7BBF-97A09017F14A}"/>
              </a:ext>
            </a:extLst>
          </p:cNvPr>
          <p:cNvSpPr txBox="1">
            <a:spLocks/>
          </p:cNvSpPr>
          <p:nvPr/>
        </p:nvSpPr>
        <p:spPr>
          <a:xfrm>
            <a:off x="920250" y="4274819"/>
            <a:ext cx="7303500" cy="45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pPr>
              <a:buSzPct val="70370"/>
            </a:pPr>
            <a:r>
              <a:rPr lang="en-US" sz="1050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</a:rPr>
              <a:t>Mr. Trevor Lwere</a:t>
            </a:r>
          </a:p>
          <a:p>
            <a:pPr>
              <a:buSzPct val="70370"/>
            </a:pPr>
            <a:r>
              <a:rPr lang="en-US" sz="1050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</a:rPr>
              <a:t>Economist - Development Reimagined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1984F00-DD26-FD38-BF09-E9B0A4DDCB13}"/>
              </a:ext>
            </a:extLst>
          </p:cNvPr>
          <p:cNvSpPr/>
          <p:nvPr/>
        </p:nvSpPr>
        <p:spPr>
          <a:xfrm>
            <a:off x="1280160" y="1550504"/>
            <a:ext cx="1956021" cy="2011680"/>
          </a:xfrm>
          <a:prstGeom prst="ellipse">
            <a:avLst/>
          </a:prstGeom>
          <a:solidFill>
            <a:srgbClr val="00B1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26DC8E-6715-382E-3BD1-6C50FC3ECDBC}"/>
              </a:ext>
            </a:extLst>
          </p:cNvPr>
          <p:cNvSpPr/>
          <p:nvPr/>
        </p:nvSpPr>
        <p:spPr>
          <a:xfrm>
            <a:off x="3754341" y="1565910"/>
            <a:ext cx="1956021" cy="2011680"/>
          </a:xfrm>
          <a:prstGeom prst="ellipse">
            <a:avLst/>
          </a:prstGeom>
          <a:solidFill>
            <a:srgbClr val="00B1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EE5F29-D7E5-E8B4-D0A9-8611474BB01B}"/>
              </a:ext>
            </a:extLst>
          </p:cNvPr>
          <p:cNvSpPr/>
          <p:nvPr/>
        </p:nvSpPr>
        <p:spPr>
          <a:xfrm>
            <a:off x="6117204" y="1550504"/>
            <a:ext cx="1956021" cy="2011680"/>
          </a:xfrm>
          <a:prstGeom prst="ellipse">
            <a:avLst/>
          </a:prstGeom>
          <a:solidFill>
            <a:srgbClr val="00B1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AA840-E2A5-E943-4316-DA5C77E50242}"/>
              </a:ext>
            </a:extLst>
          </p:cNvPr>
          <p:cNvSpPr txBox="1"/>
          <p:nvPr/>
        </p:nvSpPr>
        <p:spPr>
          <a:xfrm>
            <a:off x="6155635" y="2264453"/>
            <a:ext cx="19560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Domestic borrowing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5.5%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CD0E3-A4FB-198E-435A-6EF7CF87E54F}"/>
              </a:ext>
            </a:extLst>
          </p:cNvPr>
          <p:cNvSpPr txBox="1"/>
          <p:nvPr/>
        </p:nvSpPr>
        <p:spPr>
          <a:xfrm>
            <a:off x="3754341" y="2269263"/>
            <a:ext cx="1883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Eurobonds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&gt; 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4A357-798F-650F-E158-9D71CC7A058E}"/>
              </a:ext>
            </a:extLst>
          </p:cNvPr>
          <p:cNvSpPr txBox="1"/>
          <p:nvPr/>
        </p:nvSpPr>
        <p:spPr>
          <a:xfrm>
            <a:off x="1337808" y="2271668"/>
            <a:ext cx="1842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Private Bilateral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4.45%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C19B3C-9D8A-0CF8-6D09-38B827DCFF5E}"/>
              </a:ext>
            </a:extLst>
          </p:cNvPr>
          <p:cNvCxnSpPr>
            <a:cxnSpLocks/>
          </p:cNvCxnSpPr>
          <p:nvPr/>
        </p:nvCxnSpPr>
        <p:spPr>
          <a:xfrm>
            <a:off x="0" y="5090160"/>
            <a:ext cx="9144000" cy="0"/>
          </a:xfrm>
          <a:prstGeom prst="line">
            <a:avLst/>
          </a:prstGeom>
          <a:ln w="139700">
            <a:solidFill>
              <a:srgbClr val="00B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731AF2-4AB2-E5CE-F80E-13C254293FFB}"/>
              </a:ext>
            </a:extLst>
          </p:cNvPr>
          <p:cNvCxnSpPr>
            <a:cxnSpLocks/>
          </p:cNvCxnSpPr>
          <p:nvPr/>
        </p:nvCxnSpPr>
        <p:spPr>
          <a:xfrm>
            <a:off x="0" y="53339"/>
            <a:ext cx="9144000" cy="0"/>
          </a:xfrm>
          <a:prstGeom prst="line">
            <a:avLst/>
          </a:prstGeom>
          <a:ln w="139700">
            <a:solidFill>
              <a:srgbClr val="00B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208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819150" y="445025"/>
            <a:ext cx="260676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r>
              <a:rPr lang="en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</a:rPr>
              <a:t>Key Findings</a:t>
            </a:r>
            <a:endParaRPr dirty="0">
              <a:solidFill>
                <a:srgbClr val="1267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695" y="167516"/>
            <a:ext cx="1125201" cy="800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DAD348D-2078-60F4-8C2A-E231717903E3}"/>
              </a:ext>
            </a:extLst>
          </p:cNvPr>
          <p:cNvCxnSpPr>
            <a:cxnSpLocks/>
          </p:cNvCxnSpPr>
          <p:nvPr/>
        </p:nvCxnSpPr>
        <p:spPr>
          <a:xfrm>
            <a:off x="0" y="5090160"/>
            <a:ext cx="9144000" cy="0"/>
          </a:xfrm>
          <a:prstGeom prst="line">
            <a:avLst/>
          </a:prstGeom>
          <a:ln w="139700">
            <a:solidFill>
              <a:srgbClr val="00B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C0F4DE-2CF5-B532-EC7A-FA63F18AE734}"/>
              </a:ext>
            </a:extLst>
          </p:cNvPr>
          <p:cNvCxnSpPr>
            <a:cxnSpLocks/>
          </p:cNvCxnSpPr>
          <p:nvPr/>
        </p:nvCxnSpPr>
        <p:spPr>
          <a:xfrm>
            <a:off x="917758" y="1102895"/>
            <a:ext cx="1883044" cy="0"/>
          </a:xfrm>
          <a:prstGeom prst="line">
            <a:avLst/>
          </a:prstGeom>
          <a:ln w="25400">
            <a:solidFill>
              <a:srgbClr val="00B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E101577-561F-0FDC-5524-D434AB70C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657018"/>
              </p:ext>
            </p:extLst>
          </p:nvPr>
        </p:nvGraphicFramePr>
        <p:xfrm>
          <a:off x="485896" y="1270948"/>
          <a:ext cx="8001000" cy="344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Graphic 11" descr="Africa with solid fill">
            <a:extLst>
              <a:ext uri="{FF2B5EF4-FFF2-40B4-BE49-F238E27FC236}">
                <a16:creationId xmlns:a16="http://schemas.microsoft.com/office/drawing/2014/main" id="{84815FA8-E941-A638-1E33-1622FCE707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5886" y="1364859"/>
            <a:ext cx="382954" cy="382954"/>
          </a:xfrm>
          <a:prstGeom prst="rect">
            <a:avLst/>
          </a:prstGeom>
        </p:spPr>
      </p:pic>
      <p:pic>
        <p:nvPicPr>
          <p:cNvPr id="14" name="Graphic 13" descr="Pie chart with solid fill">
            <a:extLst>
              <a:ext uri="{FF2B5EF4-FFF2-40B4-BE49-F238E27FC236}">
                <a16:creationId xmlns:a16="http://schemas.microsoft.com/office/drawing/2014/main" id="{D067B711-0E2F-6EF2-090C-A39E358DE0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28762" y="2050486"/>
            <a:ext cx="465797" cy="465797"/>
          </a:xfrm>
          <a:prstGeom prst="rect">
            <a:avLst/>
          </a:prstGeom>
        </p:spPr>
      </p:pic>
      <p:pic>
        <p:nvPicPr>
          <p:cNvPr id="16" name="Graphic 15" descr="Research with solid fill">
            <a:extLst>
              <a:ext uri="{FF2B5EF4-FFF2-40B4-BE49-F238E27FC236}">
                <a16:creationId xmlns:a16="http://schemas.microsoft.com/office/drawing/2014/main" id="{5E906A62-2ECF-AFB6-C292-AA10892FBB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94999" y="2821134"/>
            <a:ext cx="368104" cy="368104"/>
          </a:xfrm>
          <a:prstGeom prst="rect">
            <a:avLst/>
          </a:prstGeom>
        </p:spPr>
      </p:pic>
      <p:pic>
        <p:nvPicPr>
          <p:cNvPr id="18" name="Graphic 17" descr="Warning with solid fill">
            <a:extLst>
              <a:ext uri="{FF2B5EF4-FFF2-40B4-BE49-F238E27FC236}">
                <a16:creationId xmlns:a16="http://schemas.microsoft.com/office/drawing/2014/main" id="{CDFD1178-8B34-0FE7-2CCE-6EC537C58A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81126" y="3504448"/>
            <a:ext cx="368104" cy="368104"/>
          </a:xfrm>
          <a:prstGeom prst="rect">
            <a:avLst/>
          </a:prstGeom>
        </p:spPr>
      </p:pic>
      <p:pic>
        <p:nvPicPr>
          <p:cNvPr id="20" name="Graphic 19" descr="Bar graph with upward trend with solid fill">
            <a:extLst>
              <a:ext uri="{FF2B5EF4-FFF2-40B4-BE49-F238E27FC236}">
                <a16:creationId xmlns:a16="http://schemas.microsoft.com/office/drawing/2014/main" id="{B19B9589-0776-4A3F-1194-8C694D4E99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65886" y="4257808"/>
            <a:ext cx="368104" cy="3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09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ightbulb and gear outline">
            <a:extLst>
              <a:ext uri="{FF2B5EF4-FFF2-40B4-BE49-F238E27FC236}">
                <a16:creationId xmlns:a16="http://schemas.microsoft.com/office/drawing/2014/main" id="{47EBAAC4-BE2D-7A8D-0F40-763A58BC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83920" y="712253"/>
            <a:ext cx="3432810" cy="3432810"/>
          </a:xfrm>
          <a:prstGeom prst="rect">
            <a:avLst/>
          </a:prstGeom>
        </p:spPr>
      </p:pic>
      <p:pic>
        <p:nvPicPr>
          <p:cNvPr id="79" name="Google Shape;79;g2d463d7bf3a_1_1"/>
          <p:cNvPicPr preferRelativeResize="0"/>
          <p:nvPr/>
        </p:nvPicPr>
        <p:blipFill rotWithShape="1">
          <a:blip r:embed="rId5">
            <a:alphaModFix/>
          </a:blip>
          <a:srcRect t="10384" b="3867"/>
          <a:stretch/>
        </p:blipFill>
        <p:spPr>
          <a:xfrm>
            <a:off x="2316480" y="883918"/>
            <a:ext cx="4411591" cy="40806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d463d7bf3a_1_1"/>
          <p:cNvSpPr txBox="1"/>
          <p:nvPr/>
        </p:nvSpPr>
        <p:spPr>
          <a:xfrm>
            <a:off x="2231085" y="178874"/>
            <a:ext cx="4681830" cy="53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</a:rPr>
              <a:t>From 1997 - 2023, we analysed 91 outstanding US$-denominated Eurobonds issued by 19 African countries, with a total combined face value of US$111 billion.</a:t>
            </a:r>
            <a:endParaRPr sz="1200" b="1" dirty="0">
              <a:solidFill>
                <a:srgbClr val="1267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925B490-6F98-D78F-CC19-A2392CC4C9EE}"/>
              </a:ext>
            </a:extLst>
          </p:cNvPr>
          <p:cNvCxnSpPr>
            <a:cxnSpLocks/>
          </p:cNvCxnSpPr>
          <p:nvPr/>
        </p:nvCxnSpPr>
        <p:spPr>
          <a:xfrm>
            <a:off x="0" y="5090160"/>
            <a:ext cx="9144000" cy="0"/>
          </a:xfrm>
          <a:prstGeom prst="line">
            <a:avLst/>
          </a:prstGeom>
          <a:ln w="139700">
            <a:solidFill>
              <a:srgbClr val="00B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oogle Shape;74;p2">
            <a:extLst>
              <a:ext uri="{FF2B5EF4-FFF2-40B4-BE49-F238E27FC236}">
                <a16:creationId xmlns:a16="http://schemas.microsoft.com/office/drawing/2014/main" id="{EC9635FA-6C68-4C0B-D8DE-9F3D8188BF8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61695" y="167516"/>
            <a:ext cx="1125201" cy="80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d463d7bf3a_1_8"/>
          <p:cNvPicPr preferRelativeResize="0"/>
          <p:nvPr/>
        </p:nvPicPr>
        <p:blipFill rotWithShape="1">
          <a:blip r:embed="rId3">
            <a:alphaModFix/>
          </a:blip>
          <a:srcRect l="3060" t="10662" r="3620" b="22237"/>
          <a:stretch/>
        </p:blipFill>
        <p:spPr>
          <a:xfrm>
            <a:off x="3756660" y="686314"/>
            <a:ext cx="4351020" cy="428967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d463d7bf3a_1_8"/>
          <p:cNvSpPr txBox="1"/>
          <p:nvPr/>
        </p:nvSpPr>
        <p:spPr>
          <a:xfrm>
            <a:off x="2105693" y="302410"/>
            <a:ext cx="4932615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</a:rPr>
              <a:t>Outstanding Eurobond Debt Stock and Eurobond Debt-to-GDP Ratio (%)</a:t>
            </a:r>
            <a:endParaRPr sz="1200" b="1" dirty="0">
              <a:solidFill>
                <a:srgbClr val="1267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g2d463d7bf3a_1_8"/>
          <p:cNvPicPr preferRelativeResize="0"/>
          <p:nvPr/>
        </p:nvPicPr>
        <p:blipFill>
          <a:blip r:embed="rId4">
            <a:alphaModFix/>
          </a:blip>
          <a:srcRect t="50945"/>
          <a:stretch/>
        </p:blipFill>
        <p:spPr>
          <a:xfrm>
            <a:off x="66421" y="3081047"/>
            <a:ext cx="3827400" cy="74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7225718-FC62-B849-DF25-DF9EC0A876DB}"/>
              </a:ext>
            </a:extLst>
          </p:cNvPr>
          <p:cNvCxnSpPr>
            <a:cxnSpLocks/>
          </p:cNvCxnSpPr>
          <p:nvPr/>
        </p:nvCxnSpPr>
        <p:spPr>
          <a:xfrm>
            <a:off x="0" y="5090160"/>
            <a:ext cx="9144000" cy="0"/>
          </a:xfrm>
          <a:prstGeom prst="line">
            <a:avLst/>
          </a:prstGeom>
          <a:ln w="139700">
            <a:solidFill>
              <a:srgbClr val="00B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74;p2">
            <a:extLst>
              <a:ext uri="{FF2B5EF4-FFF2-40B4-BE49-F238E27FC236}">
                <a16:creationId xmlns:a16="http://schemas.microsoft.com/office/drawing/2014/main" id="{8ADE4CBD-1916-2F91-F623-898ACD657A9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1695" y="167516"/>
            <a:ext cx="1125201" cy="8007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FAD4DE-7482-4B10-7F6B-8F42BC6695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143864"/>
              </p:ext>
            </p:extLst>
          </p:nvPr>
        </p:nvGraphicFramePr>
        <p:xfrm>
          <a:off x="320040" y="1252854"/>
          <a:ext cx="3325626" cy="227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2d463d7bf3a_1_1236"/>
          <p:cNvPicPr preferRelativeResize="0"/>
          <p:nvPr/>
        </p:nvPicPr>
        <p:blipFill rotWithShape="1">
          <a:blip r:embed="rId3">
            <a:alphaModFix/>
          </a:blip>
          <a:srcRect l="3534" t="10907" r="6074" b="21807"/>
          <a:stretch/>
        </p:blipFill>
        <p:spPr>
          <a:xfrm>
            <a:off x="3718560" y="679884"/>
            <a:ext cx="4396135" cy="42960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d463d7bf3a_1_1236"/>
          <p:cNvSpPr txBox="1"/>
          <p:nvPr/>
        </p:nvSpPr>
        <p:spPr>
          <a:xfrm>
            <a:off x="1761600" y="226750"/>
            <a:ext cx="56208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</a:rPr>
              <a:t>Years of Projected Fiscal Strain from Eurobond Repayments</a:t>
            </a:r>
            <a:endParaRPr b="1" dirty="0">
              <a:solidFill>
                <a:srgbClr val="1267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6DD100C-7738-8C13-2C47-1734B46A8416}"/>
              </a:ext>
            </a:extLst>
          </p:cNvPr>
          <p:cNvCxnSpPr>
            <a:cxnSpLocks/>
          </p:cNvCxnSpPr>
          <p:nvPr/>
        </p:nvCxnSpPr>
        <p:spPr>
          <a:xfrm>
            <a:off x="0" y="5090160"/>
            <a:ext cx="9144000" cy="0"/>
          </a:xfrm>
          <a:prstGeom prst="line">
            <a:avLst/>
          </a:prstGeom>
          <a:ln w="139700">
            <a:solidFill>
              <a:srgbClr val="00B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74;p2">
            <a:extLst>
              <a:ext uri="{FF2B5EF4-FFF2-40B4-BE49-F238E27FC236}">
                <a16:creationId xmlns:a16="http://schemas.microsoft.com/office/drawing/2014/main" id="{E133466F-991D-7193-7679-8EE353F70E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1695" y="167516"/>
            <a:ext cx="1125201" cy="8007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6DCC81-5BE7-C141-0882-D54BA1AD8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026201"/>
              </p:ext>
            </p:extLst>
          </p:nvPr>
        </p:nvGraphicFramePr>
        <p:xfrm>
          <a:off x="320040" y="1252854"/>
          <a:ext cx="3325626" cy="227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Graphic 6" descr="Warning outline">
            <a:extLst>
              <a:ext uri="{FF2B5EF4-FFF2-40B4-BE49-F238E27FC236}">
                <a16:creationId xmlns:a16="http://schemas.microsoft.com/office/drawing/2014/main" id="{1B024930-0E96-E601-B1CF-A097D4017E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06680" y="2831741"/>
            <a:ext cx="2156460" cy="2156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1984F00-DD26-FD38-BF09-E9B0A4DDCB13}"/>
              </a:ext>
            </a:extLst>
          </p:cNvPr>
          <p:cNvSpPr/>
          <p:nvPr/>
        </p:nvSpPr>
        <p:spPr>
          <a:xfrm>
            <a:off x="1280160" y="1550504"/>
            <a:ext cx="1956021" cy="2011680"/>
          </a:xfrm>
          <a:prstGeom prst="ellipse">
            <a:avLst/>
          </a:prstGeom>
          <a:solidFill>
            <a:srgbClr val="00B1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26DC8E-6715-382E-3BD1-6C50FC3ECDBC}"/>
              </a:ext>
            </a:extLst>
          </p:cNvPr>
          <p:cNvSpPr/>
          <p:nvPr/>
        </p:nvSpPr>
        <p:spPr>
          <a:xfrm>
            <a:off x="3754341" y="1565910"/>
            <a:ext cx="1956021" cy="2011680"/>
          </a:xfrm>
          <a:prstGeom prst="ellipse">
            <a:avLst/>
          </a:prstGeom>
          <a:solidFill>
            <a:srgbClr val="00B1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EE5F29-D7E5-E8B4-D0A9-8611474BB01B}"/>
              </a:ext>
            </a:extLst>
          </p:cNvPr>
          <p:cNvSpPr/>
          <p:nvPr/>
        </p:nvSpPr>
        <p:spPr>
          <a:xfrm>
            <a:off x="6117204" y="1550504"/>
            <a:ext cx="1956021" cy="2011680"/>
          </a:xfrm>
          <a:prstGeom prst="ellipse">
            <a:avLst/>
          </a:prstGeom>
          <a:solidFill>
            <a:srgbClr val="00B1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AA840-E2A5-E943-4316-DA5C77E50242}"/>
              </a:ext>
            </a:extLst>
          </p:cNvPr>
          <p:cNvSpPr txBox="1"/>
          <p:nvPr/>
        </p:nvSpPr>
        <p:spPr>
          <a:xfrm>
            <a:off x="6202017" y="2269263"/>
            <a:ext cx="1786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Panda bonds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3.5%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CD0E3-A4FB-198E-435A-6EF7CF87E54F}"/>
              </a:ext>
            </a:extLst>
          </p:cNvPr>
          <p:cNvSpPr txBox="1"/>
          <p:nvPr/>
        </p:nvSpPr>
        <p:spPr>
          <a:xfrm>
            <a:off x="3754341" y="2269263"/>
            <a:ext cx="1883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Eurobonds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&gt; 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4A357-798F-650F-E158-9D71CC7A058E}"/>
              </a:ext>
            </a:extLst>
          </p:cNvPr>
          <p:cNvSpPr txBox="1"/>
          <p:nvPr/>
        </p:nvSpPr>
        <p:spPr>
          <a:xfrm>
            <a:off x="1337808" y="2271668"/>
            <a:ext cx="1842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Samurai bonds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1.5%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1731CF-80E7-5800-D58E-BF7103D57DB8}"/>
              </a:ext>
            </a:extLst>
          </p:cNvPr>
          <p:cNvCxnSpPr>
            <a:cxnSpLocks/>
          </p:cNvCxnSpPr>
          <p:nvPr/>
        </p:nvCxnSpPr>
        <p:spPr>
          <a:xfrm>
            <a:off x="0" y="5090160"/>
            <a:ext cx="9144000" cy="0"/>
          </a:xfrm>
          <a:prstGeom prst="line">
            <a:avLst/>
          </a:prstGeom>
          <a:ln w="139700">
            <a:solidFill>
              <a:srgbClr val="00B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E06DE-1467-119E-DCDB-29346F48CC5D}"/>
              </a:ext>
            </a:extLst>
          </p:cNvPr>
          <p:cNvCxnSpPr>
            <a:cxnSpLocks/>
          </p:cNvCxnSpPr>
          <p:nvPr/>
        </p:nvCxnSpPr>
        <p:spPr>
          <a:xfrm>
            <a:off x="0" y="63941"/>
            <a:ext cx="9144000" cy="0"/>
          </a:xfrm>
          <a:prstGeom prst="line">
            <a:avLst/>
          </a:prstGeom>
          <a:ln w="139700">
            <a:solidFill>
              <a:srgbClr val="00B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ightbulb and gear outline">
            <a:extLst>
              <a:ext uri="{FF2B5EF4-FFF2-40B4-BE49-F238E27FC236}">
                <a16:creationId xmlns:a16="http://schemas.microsoft.com/office/drawing/2014/main" id="{D4EA3ED4-A004-4EE8-D6A1-995F0F18B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83920" y="712253"/>
            <a:ext cx="3432810" cy="3432810"/>
          </a:xfrm>
          <a:prstGeom prst="rect">
            <a:avLst/>
          </a:prstGeom>
        </p:spPr>
      </p:pic>
      <p:grpSp>
        <p:nvGrpSpPr>
          <p:cNvPr id="98" name="Google Shape;98;g2d463d7bf3a_1_3499"/>
          <p:cNvGrpSpPr/>
          <p:nvPr/>
        </p:nvGrpSpPr>
        <p:grpSpPr>
          <a:xfrm>
            <a:off x="1593000" y="3559754"/>
            <a:ext cx="5957975" cy="643500"/>
            <a:chOff x="1593000" y="2322568"/>
            <a:chExt cx="5957975" cy="643500"/>
          </a:xfrm>
        </p:grpSpPr>
        <p:sp>
          <p:nvSpPr>
            <p:cNvPr id="99" name="Google Shape;99;g2d463d7bf3a_1_349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g2d463d7bf3a_1_349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B7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g2d463d7bf3a_1_349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B7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g2d463d7bf3a_1_349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Coordination Among African Countries</a:t>
              </a: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3" name="Google Shape;103;g2d463d7bf3a_1_349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g2d463d7bf3a_1_349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05</a:t>
              </a:r>
              <a:endParaRPr sz="2600" b="1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05" name="Google Shape;105;g2d463d7bf3a_1_349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713F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B713F"/>
                  </a:solidFill>
                  <a:latin typeface="Roboto"/>
                  <a:ea typeface="Roboto"/>
                  <a:cs typeface="Roboto"/>
                  <a:sym typeface="Roboto"/>
                </a:rPr>
                <a:t>Coordinated action among African countries can improve their negotiating power with Eurobond holders.</a:t>
              </a:r>
              <a:endParaRPr sz="8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" name="Google Shape;106;g2d463d7bf3a_1_3499"/>
          <p:cNvGrpSpPr/>
          <p:nvPr/>
        </p:nvGrpSpPr>
        <p:grpSpPr>
          <a:xfrm>
            <a:off x="1593000" y="2904887"/>
            <a:ext cx="5957975" cy="643500"/>
            <a:chOff x="1593000" y="2322568"/>
            <a:chExt cx="5957975" cy="643500"/>
          </a:xfrm>
        </p:grpSpPr>
        <p:sp>
          <p:nvSpPr>
            <p:cNvPr id="107" name="Google Shape;107;g2d463d7bf3a_1_349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g2d463d7bf3a_1_349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B7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g2d463d7bf3a_1_349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B7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g2d463d7bf3a_1_349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Longer Maturity Bonds</a:t>
              </a: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11" name="Google Shape;111;g2d463d7bf3a_1_349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g2d463d7bf3a_1_349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2600" b="1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3" name="Google Shape;113;g2d463d7bf3a_1_349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713F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B713F"/>
                  </a:solidFill>
                  <a:latin typeface="Roboto"/>
                  <a:ea typeface="Roboto"/>
                  <a:cs typeface="Roboto"/>
                  <a:sym typeface="Roboto"/>
                </a:rPr>
                <a:t>The report recommends issuing longer-term Eurobonds (as Egypt shifted to in 2010) to reduce the fiscal strain of frequent repayments.</a:t>
              </a:r>
              <a:endParaRPr sz="8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" name="Google Shape;114;g2d463d7bf3a_1_3499"/>
          <p:cNvGrpSpPr/>
          <p:nvPr/>
        </p:nvGrpSpPr>
        <p:grpSpPr>
          <a:xfrm>
            <a:off x="1593000" y="2249994"/>
            <a:ext cx="5957975" cy="643500"/>
            <a:chOff x="1593000" y="2322568"/>
            <a:chExt cx="5957975" cy="643500"/>
          </a:xfrm>
        </p:grpSpPr>
        <p:sp>
          <p:nvSpPr>
            <p:cNvPr id="115" name="Google Shape;115;g2d463d7bf3a_1_349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g2d463d7bf3a_1_349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B7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2d463d7bf3a_1_349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B7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2d463d7bf3a_1_349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Improved Debt Management</a:t>
              </a: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19" name="Google Shape;119;g2d463d7bf3a_1_349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g2d463d7bf3a_1_349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 b="1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1" name="Google Shape;121;g2d463d7bf3a_1_349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713F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B713F"/>
                  </a:solidFill>
                  <a:latin typeface="Roboto"/>
                  <a:ea typeface="Roboto"/>
                  <a:cs typeface="Roboto"/>
                  <a:sym typeface="Roboto"/>
                </a:rPr>
                <a:t>African countries can enhance their debt management capacity to better handle Eurobond debt.</a:t>
              </a:r>
              <a:endParaRPr sz="8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" name="Google Shape;122;g2d463d7bf3a_1_3499"/>
          <p:cNvGrpSpPr/>
          <p:nvPr/>
        </p:nvGrpSpPr>
        <p:grpSpPr>
          <a:xfrm>
            <a:off x="1593000" y="1595135"/>
            <a:ext cx="5957975" cy="643500"/>
            <a:chOff x="1593000" y="2322568"/>
            <a:chExt cx="5957975" cy="643500"/>
          </a:xfrm>
        </p:grpSpPr>
        <p:sp>
          <p:nvSpPr>
            <p:cNvPr id="123" name="Google Shape;123;g2d463d7bf3a_1_349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g2d463d7bf3a_1_349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B7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g2d463d7bf3a_1_349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B7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g2d463d7bf3a_1_349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Alternative Financing Options</a:t>
              </a: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7" name="Google Shape;127;g2d463d7bf3a_1_349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g2d463d7bf3a_1_349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 b="1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9" name="Google Shape;129;g2d463d7bf3a_1_349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713F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B713F"/>
                  </a:solidFill>
                  <a:latin typeface="Roboto"/>
                  <a:ea typeface="Roboto"/>
                  <a:cs typeface="Roboto"/>
                  <a:sym typeface="Roboto"/>
                </a:rPr>
                <a:t>Exploring alternative financing sources can help reduce reliance on Eurobonds.</a:t>
              </a:r>
              <a:endParaRPr sz="8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0" name="Google Shape;130;g2d463d7bf3a_1_3499"/>
          <p:cNvGrpSpPr/>
          <p:nvPr/>
        </p:nvGrpSpPr>
        <p:grpSpPr>
          <a:xfrm>
            <a:off x="1593000" y="940260"/>
            <a:ext cx="5957975" cy="643500"/>
            <a:chOff x="1593000" y="2322568"/>
            <a:chExt cx="5957975" cy="643500"/>
          </a:xfrm>
        </p:grpSpPr>
        <p:sp>
          <p:nvSpPr>
            <p:cNvPr id="131" name="Google Shape;131;g2d463d7bf3a_1_349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g2d463d7bf3a_1_349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B7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g2d463d7bf3a_1_349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B7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g2d463d7bf3a_1_349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Debt Buy-Backs</a:t>
              </a: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5" name="Google Shape;135;g2d463d7bf3a_1_349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g2d463d7bf3a_1_349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 b="1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37" name="Google Shape;137;g2d463d7bf3a_1_349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713F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B713F"/>
                  </a:solidFill>
                  <a:latin typeface="Roboto"/>
                  <a:ea typeface="Roboto"/>
                  <a:cs typeface="Roboto"/>
                  <a:sym typeface="Roboto"/>
                </a:rPr>
                <a:t>African countries can consider debt buy-backs or debt repurchases to manage their high-cost debt as this would reduce vulnerability to fiscal shocks and alleviate debt-servicing pressure</a:t>
              </a:r>
              <a:endParaRPr sz="800">
                <a:solidFill>
                  <a:srgbClr val="0B71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8" name="Google Shape;138;g2d463d7bf3a_1_3499"/>
          <p:cNvSpPr txBox="1"/>
          <p:nvPr/>
        </p:nvSpPr>
        <p:spPr>
          <a:xfrm>
            <a:off x="990500" y="190950"/>
            <a:ext cx="68502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</a:rPr>
              <a:t>Recommendations for African Sovereigns</a:t>
            </a:r>
            <a:endParaRPr sz="2000" dirty="0">
              <a:solidFill>
                <a:srgbClr val="1267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g2d463d7bf3a_1_34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9375" y="0"/>
            <a:ext cx="1397217" cy="725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E06214-8850-E5D5-A47D-B0566F2A2214}"/>
              </a:ext>
            </a:extLst>
          </p:cNvPr>
          <p:cNvCxnSpPr>
            <a:cxnSpLocks/>
          </p:cNvCxnSpPr>
          <p:nvPr/>
        </p:nvCxnSpPr>
        <p:spPr>
          <a:xfrm>
            <a:off x="0" y="5090160"/>
            <a:ext cx="9144000" cy="0"/>
          </a:xfrm>
          <a:prstGeom prst="line">
            <a:avLst/>
          </a:prstGeom>
          <a:ln w="139700">
            <a:solidFill>
              <a:srgbClr val="00B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4A63759-DAC1-E137-2BEB-3ADD63BC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920250" y="1135791"/>
            <a:ext cx="7303500" cy="1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370"/>
              <a:buNone/>
            </a:pPr>
            <a:r>
              <a:rPr lang="en" sz="4000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000" dirty="0">
              <a:solidFill>
                <a:srgbClr val="1267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74;p2">
            <a:extLst>
              <a:ext uri="{FF2B5EF4-FFF2-40B4-BE49-F238E27FC236}">
                <a16:creationId xmlns:a16="http://schemas.microsoft.com/office/drawing/2014/main" id="{BE3003B0-0586-95C0-6ED5-CAE1CAB93B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1695" y="167516"/>
            <a:ext cx="1125201" cy="800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62E09-8470-C5C4-F527-A31BF39C828D}"/>
              </a:ext>
            </a:extLst>
          </p:cNvPr>
          <p:cNvCxnSpPr>
            <a:cxnSpLocks/>
          </p:cNvCxnSpPr>
          <p:nvPr/>
        </p:nvCxnSpPr>
        <p:spPr>
          <a:xfrm>
            <a:off x="3630478" y="2571750"/>
            <a:ext cx="1883044" cy="0"/>
          </a:xfrm>
          <a:prstGeom prst="line">
            <a:avLst/>
          </a:prstGeom>
          <a:ln w="25400">
            <a:solidFill>
              <a:srgbClr val="00B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66;p1">
            <a:extLst>
              <a:ext uri="{FF2B5EF4-FFF2-40B4-BE49-F238E27FC236}">
                <a16:creationId xmlns:a16="http://schemas.microsoft.com/office/drawing/2014/main" id="{FCC01BA4-5616-2C4A-84BB-DD6E03EDD26A}"/>
              </a:ext>
            </a:extLst>
          </p:cNvPr>
          <p:cNvSpPr txBox="1">
            <a:spLocks/>
          </p:cNvSpPr>
          <p:nvPr/>
        </p:nvSpPr>
        <p:spPr>
          <a:xfrm>
            <a:off x="920250" y="2387637"/>
            <a:ext cx="7303500" cy="1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pPr>
              <a:buSzPct val="70370"/>
            </a:pPr>
            <a:r>
              <a:rPr lang="en-GB" sz="180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clients</a:t>
            </a:r>
            <a:r>
              <a:rPr lang="en-GB" sz="1800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@developmentreimagined.com</a:t>
            </a:r>
            <a:br>
              <a:rPr lang="en-GB" sz="1800" dirty="0">
                <a:solidFill>
                  <a:srgbClr val="12674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1267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638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389</Words>
  <Application>Microsoft Office PowerPoint</Application>
  <PresentationFormat>On-screen Show (16:9)</PresentationFormat>
  <Paragraphs>54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Open Sans</vt:lpstr>
      <vt:lpstr>Roboto Thin</vt:lpstr>
      <vt:lpstr>Roboto Medium</vt:lpstr>
      <vt:lpstr>PT Sans Narrow</vt:lpstr>
      <vt:lpstr>Roboto</vt:lpstr>
      <vt:lpstr>Tropic</vt:lpstr>
      <vt:lpstr>AFRICA AND EUROBOND-ING  Trends, Challenges and Way Forward</vt:lpstr>
      <vt:lpstr>PowerPoint Presentation</vt:lpstr>
      <vt:lpstr>Key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AND EUROBOND-ING  Trends, Challenges and Way Forward</dc:title>
  <dc:creator>HP</dc:creator>
  <cp:lastModifiedBy>HP</cp:lastModifiedBy>
  <cp:revision>6</cp:revision>
  <dcterms:modified xsi:type="dcterms:W3CDTF">2024-10-27T09:37:14Z</dcterms:modified>
</cp:coreProperties>
</file>